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notesMasterIdLst>
    <p:notesMasterId r:id="rId29"/>
  </p:notesMasterIdLst>
  <p:sldIdLst>
    <p:sldId id="494" r:id="rId4"/>
    <p:sldId id="520" r:id="rId5"/>
    <p:sldId id="330" r:id="rId6"/>
    <p:sldId id="325" r:id="rId7"/>
    <p:sldId id="256" r:id="rId8"/>
    <p:sldId id="257" r:id="rId9"/>
    <p:sldId id="375" r:id="rId10"/>
    <p:sldId id="378" r:id="rId11"/>
    <p:sldId id="379" r:id="rId12"/>
    <p:sldId id="380" r:id="rId13"/>
    <p:sldId id="398" r:id="rId14"/>
    <p:sldId id="397" r:id="rId15"/>
    <p:sldId id="338" r:id="rId16"/>
    <p:sldId id="376" r:id="rId17"/>
    <p:sldId id="377" r:id="rId18"/>
    <p:sldId id="399" r:id="rId19"/>
    <p:sldId id="381" r:id="rId20"/>
    <p:sldId id="521" r:id="rId21"/>
    <p:sldId id="374" r:id="rId22"/>
    <p:sldId id="264" r:id="rId23"/>
    <p:sldId id="522" r:id="rId24"/>
    <p:sldId id="426" r:id="rId25"/>
    <p:sldId id="262" r:id="rId26"/>
    <p:sldId id="428" r:id="rId27"/>
    <p:sldId id="261" r:id="rId28"/>
    <p:sldId id="437" r:id="rId30"/>
    <p:sldId id="479" r:id="rId31"/>
    <p:sldId id="401" r:id="rId32"/>
    <p:sldId id="407" r:id="rId33"/>
    <p:sldId id="408" r:id="rId34"/>
    <p:sldId id="409" r:id="rId35"/>
    <p:sldId id="410" r:id="rId36"/>
    <p:sldId id="411" r:id="rId37"/>
    <p:sldId id="412" r:id="rId38"/>
    <p:sldId id="413" r:id="rId39"/>
    <p:sldId id="421" r:id="rId40"/>
    <p:sldId id="422" r:id="rId41"/>
    <p:sldId id="524" r:id="rId42"/>
    <p:sldId id="259" r:id="rId43"/>
    <p:sldId id="299" r:id="rId44"/>
    <p:sldId id="523" r:id="rId45"/>
    <p:sldId id="429" r:id="rId46"/>
    <p:sldId id="430" r:id="rId47"/>
    <p:sldId id="431" r:id="rId48"/>
    <p:sldId id="432" r:id="rId49"/>
    <p:sldId id="433" r:id="rId50"/>
    <p:sldId id="434" r:id="rId51"/>
    <p:sldId id="435" r:id="rId52"/>
    <p:sldId id="417" r:id="rId53"/>
    <p:sldId id="419" r:id="rId54"/>
    <p:sldId id="41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2"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6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59700 16500,'50'-100,"-50"0,0 0,0 75,0 0,25 50,0 0,50 175,0 0,0 100,0 0,-25-25,0 0,-25-100,0 0,0-125,0 0,50-100,0 0,0-125,0 0,-50 100,0 0,50-150,0 0,-25 150,0 0,25-150,0 0,-50 125,0 0,-25 75,0 0,-25 75,0 0,-75 200,0 0,-100 175,0 0,-25 75,0 0,175-375,0 0,0-50,0 0,25 0,0 0,-25-25,0 0,50-25,0 0,-25 25,0 0,50-125,0 0,125-200,0 0,-125 200,0 0,25-25</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44400 16250,'-50'-50,"75"50,0 0,0 0,0 0,25 0,0 0,-25 0,0 0,0 0,0 0,25 0,0 0,0 0,0 0,0 0,0 0,0 0,0 0,0 0,0 0,-25 0,0 0,25 0,0 0,0 0,0 0,-25 0,0 0,25 0,0 0,-25 0,0 0,0 0,0 0,-50 25</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49500 17500,'0'-100,"0"75,0 0,0-25,0 0,-25-25,0 0,-50 25,0 0,50 25,0 0,0 25,0 0,0 0,0 0,-25 0,0 0,25 0,0 0,0 25,0 0,-25 0,0 0,0 0,0 0,-25 50,0 0,50-25,0 0,0 0,0 0,0 0,0 0,0 25,0 0,0-25,0 0,0 25,0 0,25-25,0 0,0 0,0 0,0 0,0 0,0-25,0 0,0 25,0 0,25-50,0 0,0 25,0 0,0-25,0 0,25 25,0 0,0-25,0 0,0-25,0 0,0 0,0 0,0-25,0 0,125-150,0 0,-125 125,0 0,0-25,0 0,0 25,0 0,0 0,0 0,0-25,0 0,-25 25,0 0,25 0,0 0,-25 0,0 0,0-25,0 0,-25 50,0 0,25-25,0 0,-25 0,0 0,25 25,0 0,-25-150,0 0,-25 150,0 0,-25 75,0 0,0 200,0 0,25 150,0 0,0-75,0 0,25-225,0 0,-25 200,0 0,25-175,0 0,-25-225,0 0,75-75,0 0,-25 150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50850 16800,'0'50,"25"75,0 0,-25 50,0 0,-25 25,0 0,0-50,0 0,25-125,0 0,0-75,0 0,0-25,0 0,50-125,0 0,-25 125</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51200 15950,'50'-50,"-25"125,0 0,0-25,0 0,0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52650 17200,'0'-150,"0"100,0 0,-25-25,0 0,-50 50,0 0,25 25,0 0,25 25,0 0,-75 125,0 0,0 50,0 0,50 25,0 0,50-125,0 0,75-75,0 0,75-100,0 0,25-125,0 0,-50 50,0 0,-50 100,0 0,-75 25,0 0,0 50,0 0,0 25,0 0,0-25,0 0,0 25,0 0,0 0,0 0,0 0,0 0,0-25,0 0,0 25,0 0,0-25,0 0,0 0,0 0,25 0,0 0,0 0,0 0,25 0,0 0,-25-25,0 0,0 0,0 0,25 0,0 0,0 0,0 0,25-50,0 0,-25 0,0 0,0 25,0 0,-25-25,0 0,25 25,0 0,-25-25,0 0,25 25,0 0,-25 0,0 0,0 0,0 0,-25 0,0 0,25 25,0 0,-25-25,0 0,25 25,0 0,-25 25,0 0,0 0,0 0,-25 0,0 0,25 0,0 0,-25 25,0 0,0-25,0 0,0 25,0 0,25 0,0 0,-25-25,0 0,0 25,0 0,25-25,0 0,0 0,0 0,0 0,0 0,25-25,0 0,25-100,0 0,-25 50,0 0,0 25,0 0,0-25,0 0,0 0,0 0,-25 25,0 0,50 0,0 0,-50-25,0 0,50 25,0 0,-25 0,0 0,0 0,0 0,100 25,0 0,-100 0,0 0,0 25,0 0,-25 0,0 0,0 0,0 0,0 25,0 0,0 0,0 0,0 0,0 0,0 25,0 0,0-25,0 0,0 0,0 0,-25 0,0 0,25 0,0 0,0-25,0 0,0 0,0 0,0 0,0 0,0 0,0 0,0-75,0 0,0 0,0 0,0 25,0 0,-25-25,0 0,25 0,0 0,-50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52700 14350,'50'100,"50"75,0 0,-25-50,0 0,-50-75,0 0,0-25,0 0,25 25,0 0,-25-25,0 0,0 0,0 0,25 0,0 0,-100-50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1033 320,'2'0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1603 266,'2'0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1201 843,'41'0,"-103"0,62 0,-21 21,0-1,21-20,-20 21,-22-1,21 1,-41 41,41-62,-41 20,62 1,-42 0,1-1,20 1,-20-1,20-20,0 21,0 0,-20-1,20-20,0 21,0-1,1-20,-1 21,0-21,21 20,-21-20,1 21,-1 0,21-21,-21 20,0 1,21-21,-21 20,1-20,20 21,0-21,-21 21,0-1,0-20,1 41,-22 1,21-42,21 20,0-20,0 0,-20 21,20-21,-21 20,0-20,21 0,0 0,0 0,0 0,0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193 845,'42'0,"-63"0,42 0,-1 21,22-1,-42 1,21 0,20-21,-20 41,0-20,83 41,-83-41,41 20,-21 1,1-1,0-20,-1 20,1-20,-1 21,-20-22,0 22,20-22,-20 1,21 21,-42-22,41 1,-20 0,0-21,0 20,-21 1,20-21,1 21,-21-21,21 21,-21-1,0-20,21 0,-21 21,0-21,21 0,-21 21,0-21,0 0,0 0,20 20,1 1,-21-21,0 0,21 21,-21-21,0 0,0 0,21 0,-21 21,0-21,20 0,-20 0,0 20,21-20,-21 0,0 0,0 0,0 0,0 0,0-20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61650 16650,'50'0,"-25"100,0 0,-25 50,0 0,0-100,0 0,-50 225,0 0,25-50,0 0,0-150,0 0,25-125,0 0,25-150,0 0,-25 150,0 0,25-25</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1201 843,'41'0,"-103"0,62 0,-21 21,0-1,21-20,-20 21,-22-1,21 1,-41 41,41-62,-41 20,62 1,-42 0,1-1,20 1,-20-1,20-20,0 21,0 0,-20-1,20-20,0 21,0-1,1-20,-1 21,0-21,21 20,-21-20,1 21,-1 0,21-21,-21 20,0 1,21-21,-21 20,1-20,20 21,0-21,-21 21,0-1,0-20,1 41,-22 1,21-42,21 20,0-20,0 0,-20 21,20-21,-21 20,0-20,21 0,0 0,0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193 845,'42'0,"-63"0,42 0,-1 21,22-1,-42 1,21 0,20-21,-20 41,0-20,83 41,-83-41,41 20,-21 1,1-1,0-20,-1 20,1-20,-1 21,-20-22,0 22,20-22,-20 1,21 21,-42-22,41 1,-20 0,0-21,0 20,-21 1,20-21,1 21,-21-21,21 21,-21-1,0-20,21 0,-21 21,0-21,21 0,-21 21,0-21,0 0,0 0,20 20,1 1,-21-21,0 0,21 21,-21-21,0 0,0 0,21 0,-21 21,0-21,20 0,-20 0,0 20,21-20,-21 0,0 0,0 0,0 0,0 0,0-20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1201 843,'41'0,"-103"0,62 0,-21 21,0-1,21-20,-20 21,-22-1,21 1,-41 41,41-62,-41 20,62 1,-42 0,1-1,20 1,-20-1,20-20,0 21,0 0,-20-1,20-20,0 21,0-1,1-20,-1 21,0-21,21 20,-21-20,1 21,-1 0,21-21,-21 20,0 1,21-21,-21 20,1-20,20 21,0-21,-21 21,0-1,0-20,1 41,-22 1,21-42,21 20,0-20,0 0,-20 21,20-21,-21 20,0-20,21 0,0 0,0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193 845,'42'0,"-63"0,42 0,-1 21,22-1,-42 1,21 0,20-21,-20 41,0-20,83 41,-83-41,41 20,-21 1,1-1,0-20,-1 20,1-20,-1 21,-20-22,0 22,20-22,-20 1,21 21,-42-22,41 1,-20 0,0-21,0 20,-21 1,20-21,1 21,-21-21,21 21,-21-1,0-20,21 0,-21 21,0-21,21 0,-21 21,0-21,0 0,0 0,20 20,1 1,-21-21,0 0,21 21,-21-21,0 0,0 0,21 0,-21 21,0-21,20 0,-20 0,0 20,21-20,-21 0,0 0,0 0,0 0,0 0,0-20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1201 843,'41'0,"-103"0,62 0,-21 21,0-1,21-20,-20 21,-22-1,21 1,-41 41,41-62,-41 20,62 1,-42 0,1-1,20 1,-20-1,20-20,0 21,0 0,-20-1,20-20,0 21,0-1,1-20,-1 21,0-21,21 20,-21-20,1 21,-1 0,21-21,-21 20,0 1,21-21,-21 20,1-20,20 21,0-21,-21 21,0-1,0-20,1 41,-22 1,21-42,21 20,0-20,0 0,-20 21,20-21,-21 20,0-20,21 0,0 0,0 0,0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05292" units="cm"/>
      <inkml:brushProperty name="height" value="0.05292" units="cm"/>
      <inkml:brushProperty name="color" value="#ff0000"/>
    </inkml:brush>
  </inkml:definitions>
  <inkml:trace contextRef="#ctx0" brushRef="#br0">193 845,'42'0,"-63"0,42 0,-1 21,22-1,-42 1,21 0,20-21,-20 41,0-20,83 41,-83-41,41 20,-21 1,1-1,0-20,-1 20,1-20,-1 21,-20-22,0 22,20-22,-20 1,21 21,-42-22,41 1,-20 0,0-21,0 20,-21 1,20-21,1 21,-21-21,21 21,-21-1,0-20,21 0,-21 21,0-21,21 0,-21 21,0-21,0 0,0 0,20 20,1 1,-21-21,0 0,21 21,-21-21,0 0,0 0,21 0,-21 21,0-21,20 0,-20 0,0 20,21-20,-21 0,0 0,0 0,0 0,0 0,0-20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61750 15550,'-50'0,"50"-50,0 0,125 0,0 0,-25 0,0 0,25-25,0 0,-50 25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62550 16350,'0'50,"0"-25,0 0,0 25,0 0,0-25,0 0,25 125,0 0,-25 0,0 0,0 0,0 0,0-75,0 0,0-50,0 0,50-150,0 0,25-50,0 0,0 25,0 0,25 50,0 0,-25 100,0 0,-25 25,0 0,-25 125,0 0,-50 25,0 0,-25-25,0 0,50-75,0 0,50-75,0 0,-25-25</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66300 16250,'-50'-300,"25"500,0 0,-50 150,0 0,0-25,0 0,0-75,0 0,75-150,0 0,0-75,0 0,0-125,0 0,100-100,0 0,0 0,0 0,25 75,0 0,-25 75,0 0,-25 50,0 0,-50 100,0 0,-25-75,0 0,0 150,0 0,25-50,0 0,-25-100,0 0,75 50,0 0,75-75,0 0,0-125,0 0,-25-25,0 0,-75 25,0 0,-50 25,0 0,-25 75,0 0,0 25,0 0,-50 0,0 0,50 25,0 0,-50 75,0 0,50-75,0 0,-25 150,0 0,25-25,0 0,100-100,0 0,50-50,0 0,25-150,0 0,-50 0,0 0,-50 75,0 0,-50 100,0 0,0 0,0 0,0 75,0 0,0-75,0 0,-25 150,0 0,50-125,0 0,50-50,0 0,0-150,0 0,0 50,0 0,-50 50,0 0,-25 25,0 0,0 75,0 0,0-25,0 0,0 50,0 0,0-25,0 0,-25 75,0 0,25-75,0 0,50-175,0 0,25 0,0 0,-25 25,0 0,0 75,0 0,-25 25,0 0,-25 50,0 0,0-25,0 0,0 75,0 0,0 25,0 0,50-75,0 0,50-50,0 0,50-100,0 0,-50-25,0 0,-75 75,0 0,50-100,0 0,-50 75,0 0,-25 50,0 0,0 0,0 0,0 0,0 0,-75 25,0 0,0 100,0 0,-25 25,0 0,75-50,0 0,75-25,0 0,25-50,0 0,25-75,0 0,-50-25,0 0,-25 75,0 0,-25 50,0 0,-25 175,0 0,-25 25,0 0,50-150,0 0,0 25,0 0,-25 0,0 0,25 0,0 0,-25 0,0 0,25 0,0 0,-25 0,0 0,25-25,0 0,-25 25,0 0,0 150,0 0,0-200,0 0,0-50,0 0,-100-125,0 0,75 75,0 0,-125-200,0 0,75 150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68300 16050,'150'-250,"-25"175,0 0,-25 50,0 0,-25 0,0 0,-50 25</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42150 16300,'-50'0,"0"-25,0 0,-25 0,0 0,50 25,0 0,-100 75,0 0,-25 75,0 0,75 0,0 0,50 0,0 0,50-25,0 0,75 25,0 0,0-25,0 0,0-25,0 0,-75-75,0 0,-25 0,0 0,-75 150,0 0,25-125,0 0,0 0,0 0,0 0,0 0,0-25,0 0,-25 0,0 0,25 0,0 0,0-25,0 0,25 25,0 0,-25-25,0 0,25-25,0 0,25 0,0 0,0 0,0 0,0-25,0 0,0-25,0 0,25 25</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42750 15500,'0'-50,"0"25,0 0,0 50,0 0,0 0,0 0,0 0,0 0,0 25,0 0,-25 0,0 0,25 25,0 0,0-25,0 0,0 25,0 0,0 0,0 0,0 25,0 0,0 50,0 0,-25 25,0 0,25-100,0 0,0 0,0 0,0 0,0 0,0 0,0 0,0 0,0 0,-25 0,0 0,25 50,0 0,0-75,0 0,-25 0,0 0,25-25,0 0,0 0,0 0,-25 0,0 0,25 0,0 0,0-75,0 0,25 0,0 0,0 0,0 0,0-25,0 0,0 0,0 0,0 0,0 0,25 0,0 0,-25 0,0 0,25 25,0 0,-25-25,0 0,0 25,0 0,0 25,0 0,25 0,0 0,-25 0,0 0,0 0,0 0,0 25,0 0,0-25,0 0,50 75,0 0,-50 50,0 0,-25-50,0 0,0 0,0 0,0-25,0 0,0 50,0 0,0-25,0 0,0 0,0 0,0 0,0 0,0 0,0 0,0 25,0 0,-25-50,0 0,25 0,0 0,0-50,0 0,0 0,0 0,0 0,0 0,25-25,0 0,0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4-19T14:08:51"/>
    </inkml:context>
    <inkml:brush xml:id="br0">
      <inkml:brushProperty name="width" value="0.12063" units="cm"/>
      <inkml:brushProperty name="height" value="0.12063" units="cm"/>
      <inkml:brushProperty name="color" value="#ff0000"/>
    </inkml:brush>
  </inkml:definitions>
  <inkml:trace contextRef="#ctx0" brushRef="#br0">44550 17100,'0'200,"0"-75,0 0,0 50,0 0,0-25,0 0,25-100,0 0,0 0,0 0,25-25,0 0,-25-25,0 0,100-50,0 0,0-100,0 0,0-50,0 0,-25 75,0 0,-50 75,0 0,-25 50,0 0,-25 150,0 0,0 25,0 0,0-75,0 0,0-25,0 0,0-50,0 0,0 25,0 0,0-25,0 0,0-175,0 0,-25 125,0 0,0-50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A18C2-DE99-4D81-A17B-F8470BAE68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62945-2A39-4312-964E-3C8C29D12D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F62945-2A39-4312-964E-3C8C29D12D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7.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7.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image" Target="file:///C:\Users\1V994W2\PycharmProjects\PPT_Background_Generation/pic_temp/pic_half_down.png" TargetMode="External"/><Relationship Id="rId6" Type="http://schemas.openxmlformats.org/officeDocument/2006/relationships/image" Target="../media/image11.png"/><Relationship Id="rId5" Type="http://schemas.openxmlformats.org/officeDocument/2006/relationships/tags" Target="../tags/tag15.xml"/><Relationship Id="rId4" Type="http://schemas.openxmlformats.org/officeDocument/2006/relationships/image" Target="file:///C:\Users\1V994W2\PycharmProjects\PPT_Background_Generation/pic_temp/pic_half_top.png" TargetMode="External"/><Relationship Id="rId3" Type="http://schemas.openxmlformats.org/officeDocument/2006/relationships/image" Target="../media/image10.png"/><Relationship Id="rId2" Type="http://schemas.openxmlformats.org/officeDocument/2006/relationships/tags" Target="../tags/tag14.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2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20.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2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2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file:///C:\Users\1V994W2\PycharmProjects\PPT_Background_Generation/pic_temp/0_pic_quater_left_up.png" TargetMode="External"/><Relationship Id="rId7" Type="http://schemas.openxmlformats.org/officeDocument/2006/relationships/image" Target="../media/image8.png"/><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file:///C:\Users\1V994W2\Documents\Tencent%20Files\574576071\FileRecv\&#25340;&#35013;&#32032;&#26448;\formiddle1\\14\subject_holdright_80,183,194_0_staid_full_0.png" TargetMode="External"/><Relationship Id="rId3" Type="http://schemas.openxmlformats.org/officeDocument/2006/relationships/image" Target="../media/image12.png"/><Relationship Id="rId2" Type="http://schemas.openxmlformats.org/officeDocument/2006/relationships/tags" Target="../tags/tag38.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4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48.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5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56.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6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63.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7.png"/><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9.png"/><Relationship Id="rId5" Type="http://schemas.openxmlformats.org/officeDocument/2006/relationships/tags" Target="../tags/tag7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8.png"/><Relationship Id="rId2" Type="http://schemas.openxmlformats.org/officeDocument/2006/relationships/tags" Target="../tags/tag75.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9.png"/><Relationship Id="rId6" Type="http://schemas.openxmlformats.org/officeDocument/2006/relationships/tags" Target="../tags/tag8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90.xml"/><Relationship Id="rId2" Type="http://schemas.openxmlformats.org/officeDocument/2006/relationships/tags" Target="../tags/tag89.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9.png"/><Relationship Id="rId6" Type="http://schemas.openxmlformats.org/officeDocument/2006/relationships/tags" Target="../tags/tag9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98.xml"/><Relationship Id="rId2" Type="http://schemas.openxmlformats.org/officeDocument/2006/relationships/tags" Target="../tags/tag97.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9.png"/><Relationship Id="rId6" Type="http://schemas.openxmlformats.org/officeDocument/2006/relationships/tags" Target="../tags/tag10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107.xml"/><Relationship Id="rId2" Type="http://schemas.openxmlformats.org/officeDocument/2006/relationships/tags" Target="../tags/tag106.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9.png"/><Relationship Id="rId6" Type="http://schemas.openxmlformats.org/officeDocument/2006/relationships/tags" Target="../tags/tag11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13.png"/><Relationship Id="rId6" Type="http://schemas.openxmlformats.org/officeDocument/2006/relationships/tags" Target="../tags/tag12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127.xml"/><Relationship Id="rId2" Type="http://schemas.openxmlformats.org/officeDocument/2006/relationships/tags" Target="../tags/tag126.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endParaRPr lang="zh-CN" altLang="en-US"/>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921000" y="3910466"/>
            <a:ext cx="6350000" cy="529273"/>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400" b="0" spc="200">
                <a:solidFill>
                  <a:schemeClr val="bg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
        <p:nvSpPr>
          <p:cNvPr id="2" name="标题 1"/>
          <p:cNvSpPr>
            <a:spLocks noGrp="1"/>
          </p:cNvSpPr>
          <p:nvPr>
            <p:ph type="ctrTitle" idx="13" hasCustomPrompt="1"/>
            <p:custDataLst>
              <p:tags r:id="rId9"/>
            </p:custDataLst>
          </p:nvPr>
        </p:nvSpPr>
        <p:spPr>
          <a:xfrm>
            <a:off x="2921000" y="2447291"/>
            <a:ext cx="6350000" cy="1398905"/>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2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4064000" y="5716016"/>
            <a:ext cx="4064000" cy="1141984"/>
          </a:xfrm>
          <a:prstGeom prst="rect">
            <a:avLst/>
          </a:prstGeom>
        </p:spPr>
      </p:pic>
      <p:pic>
        <p:nvPicPr>
          <p:cNvPr id="7" name="图片 6"/>
          <p:cNvPicPr/>
          <p:nvPr userDrawn="1">
            <p:custDataLst>
              <p:tags r:id="rId5"/>
            </p:custDataLst>
          </p:nvPr>
        </p:nvPicPr>
        <p:blipFill>
          <a:blip r:embed="rId6" r:link="rId7" cstate="email"/>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11"/>
            </p:custDataLst>
          </p:nvPr>
        </p:nvSpPr>
        <p:spPr>
          <a:xfrm>
            <a:off x="4759960" y="2888298"/>
            <a:ext cx="4880610" cy="1081405"/>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7498080" y="2194560"/>
            <a:ext cx="4389120" cy="2468880"/>
          </a:xfrm>
          <a:prstGeom prst="rect">
            <a:avLst/>
          </a:prstGeom>
        </p:spPr>
      </p:pic>
      <p:sp>
        <p:nvSpPr>
          <p:cNvPr id="7" name="矩形 6"/>
          <p:cNvSpPr/>
          <p:nvPr userDrawn="1">
            <p:custDataLst>
              <p:tags r:id="rId5"/>
            </p:custDataLst>
          </p:nvPr>
        </p:nvSpPr>
        <p:spPr>
          <a:xfrm>
            <a:off x="0" y="0"/>
            <a:ext cx="73152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6" name="图片 5"/>
          <p:cNvPicPr/>
          <p:nvPr userDrawn="1">
            <p:custDataLst>
              <p:tags r:id="rId6"/>
            </p:custDataLst>
          </p:nvPr>
        </p:nvPicPr>
        <p:blipFill>
          <a:blip r:embed="rId7" r:link="rId8" cstate="email"/>
          <a:stretch>
            <a:fillRect/>
          </a:stretch>
        </p:blipFill>
        <p:spPr>
          <a:xfrm>
            <a:off x="0" y="6246700"/>
            <a:ext cx="720090" cy="611299"/>
          </a:xfrm>
          <a:prstGeom prst="rect">
            <a:avLst/>
          </a:prstGeom>
        </p:spPr>
      </p:pic>
      <p:sp>
        <p:nvSpPr>
          <p:cNvPr id="2" name="标题 1"/>
          <p:cNvSpPr>
            <a:spLocks noGrp="1"/>
          </p:cNvSpPr>
          <p:nvPr>
            <p:ph type="title"/>
            <p:custDataLst>
              <p:tags r:id="rId9"/>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indent="0" eaLnBrk="1" fontAlgn="auto" latinLnBrk="0" hangingPunct="1">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indent="0" eaLnBrk="1" fontAlgn="auto" latinLnBrk="0" hangingPunct="1">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indent="0" eaLnBrk="1" fontAlgn="auto" latinLnBrk="0" hangingPunct="1">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3201035" y="3910014"/>
            <a:ext cx="5789930" cy="661986"/>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400" b="0" spc="200">
                <a:solidFill>
                  <a:schemeClr val="bg1"/>
                </a:solidFill>
                <a:latin typeface="Arial" panose="020B0604020202020204" pitchFamily="34" charset="0"/>
                <a:ea typeface="微软雅黑" panose="020B050302020402020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9"/>
            </p:custDataLst>
          </p:nvPr>
        </p:nvSpPr>
        <p:spPr>
          <a:xfrm>
            <a:off x="3201035" y="2452688"/>
            <a:ext cx="5789930" cy="1398905"/>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611299"/>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82332"/>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332"/>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email"/>
          <a:stretch>
            <a:fillRect/>
          </a:stretch>
        </p:blipFill>
        <p:spPr>
          <a:xfrm>
            <a:off x="11471910" y="0"/>
            <a:ext cx="720090" cy="611299"/>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332"/>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611299"/>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82332"/>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email"/>
          <a:stretch>
            <a:fillRect/>
          </a:stretch>
        </p:blipFill>
        <p:spPr>
          <a:xfrm>
            <a:off x="11471910" y="6246700"/>
            <a:ext cx="720090" cy="611299"/>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175668"/>
            <a:ext cx="720090" cy="682332"/>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10571797" y="5482576"/>
            <a:ext cx="1620202" cy="1375424"/>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322752"/>
            <a:ext cx="1620202" cy="1535248"/>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7" name="Date Placeholder 4"/>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5C79C0C-294E-4C66-9D5A-641668E5BC2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A0F44-771B-438D-A8C8-45D866E2E47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5.png"/><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6" Type="http://schemas.openxmlformats.org/officeDocument/2006/relationships/theme" Target="../theme/theme2.xml"/><Relationship Id="rId25" Type="http://schemas.openxmlformats.org/officeDocument/2006/relationships/tags" Target="../tags/tag139.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slideLayout" Target="../slideLayouts/slideLayout19.xml"/><Relationship Id="rId19" Type="http://schemas.openxmlformats.org/officeDocument/2006/relationships/image" Target="../media/image1.jpeg"/><Relationship Id="rId18" Type="http://schemas.openxmlformats.org/officeDocument/2006/relationships/slideLayout" Target="../slideLayouts/slideLayout3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C79C0C-294E-4C66-9D5A-641668E5BC29}" type="datetimeFigureOut">
              <a:rPr lang="zh-CN" altLang="en-US" smtClean="0"/>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21A0F44-771B-438D-A8C8-45D866E2E474}" type="slidenum">
              <a:rPr lang="zh-CN" altLang="en-US" smtClean="0"/>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0.GIF"/><Relationship Id="rId1" Type="http://schemas.openxmlformats.org/officeDocument/2006/relationships/image" Target="../media/image43.GIF"/></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image" Target="../media/image45.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GIF"/><Relationship Id="rId1" Type="http://schemas.openxmlformats.org/officeDocument/2006/relationships/image" Target="../media/image49.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GIF"/><Relationship Id="rId1" Type="http://schemas.openxmlformats.org/officeDocument/2006/relationships/image" Target="../media/image50.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GIF"/><Relationship Id="rId1" Type="http://schemas.openxmlformats.org/officeDocument/2006/relationships/image" Target="../media/image52.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63.wmf"/><Relationship Id="rId8" Type="http://schemas.openxmlformats.org/officeDocument/2006/relationships/image" Target="../media/image62.jpe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wmf"/><Relationship Id="rId3" Type="http://schemas.openxmlformats.org/officeDocument/2006/relationships/image" Target="../media/image57.jpeg"/><Relationship Id="rId2" Type="http://schemas.openxmlformats.org/officeDocument/2006/relationships/image" Target="../media/image56.wmf"/><Relationship Id="rId11" Type="http://schemas.openxmlformats.org/officeDocument/2006/relationships/slideLayout" Target="../slideLayouts/slideLayout7.xml"/><Relationship Id="rId10" Type="http://schemas.openxmlformats.org/officeDocument/2006/relationships/image" Target="../media/image64.jpeg"/><Relationship Id="rId1" Type="http://schemas.openxmlformats.org/officeDocument/2006/relationships/image" Target="../media/image55.wmf"/></Relationships>
</file>

<file path=ppt/slides/_rels/slide2.xml.rels><?xml version="1.0" encoding="UTF-8" standalone="yes"?>
<Relationships xmlns="http://schemas.openxmlformats.org/package/2006/relationships"><Relationship Id="rId9" Type="http://schemas.openxmlformats.org/officeDocument/2006/relationships/customXml" Target="../ink/ink3.xml"/><Relationship Id="rId8" Type="http://schemas.openxmlformats.org/officeDocument/2006/relationships/image" Target="../media/image20.png"/><Relationship Id="rId7" Type="http://schemas.openxmlformats.org/officeDocument/2006/relationships/customXml" Target="../ink/ink2.xml"/><Relationship Id="rId6" Type="http://schemas.openxmlformats.org/officeDocument/2006/relationships/image" Target="../media/image19.png"/><Relationship Id="rId5" Type="http://schemas.openxmlformats.org/officeDocument/2006/relationships/customXml" Target="../ink/ink1.xml"/><Relationship Id="rId4" Type="http://schemas.openxmlformats.org/officeDocument/2006/relationships/image" Target="../media/image18.png"/><Relationship Id="rId35" Type="http://schemas.openxmlformats.org/officeDocument/2006/relationships/slideLayout" Target="../slideLayouts/slideLayout7.xml"/><Relationship Id="rId34" Type="http://schemas.openxmlformats.org/officeDocument/2006/relationships/image" Target="../media/image33.png"/><Relationship Id="rId33" Type="http://schemas.openxmlformats.org/officeDocument/2006/relationships/customXml" Target="../ink/ink15.xml"/><Relationship Id="rId32" Type="http://schemas.openxmlformats.org/officeDocument/2006/relationships/image" Target="../media/image32.png"/><Relationship Id="rId31" Type="http://schemas.openxmlformats.org/officeDocument/2006/relationships/customXml" Target="../ink/ink14.xml"/><Relationship Id="rId30" Type="http://schemas.openxmlformats.org/officeDocument/2006/relationships/image" Target="../media/image31.png"/><Relationship Id="rId3" Type="http://schemas.openxmlformats.org/officeDocument/2006/relationships/image" Target="../media/image17.jpeg"/><Relationship Id="rId29" Type="http://schemas.openxmlformats.org/officeDocument/2006/relationships/customXml" Target="../ink/ink13.xml"/><Relationship Id="rId28" Type="http://schemas.openxmlformats.org/officeDocument/2006/relationships/image" Target="../media/image30.png"/><Relationship Id="rId27" Type="http://schemas.openxmlformats.org/officeDocument/2006/relationships/customXml" Target="../ink/ink12.xml"/><Relationship Id="rId26" Type="http://schemas.openxmlformats.org/officeDocument/2006/relationships/image" Target="../media/image29.png"/><Relationship Id="rId25" Type="http://schemas.openxmlformats.org/officeDocument/2006/relationships/customXml" Target="../ink/ink11.xml"/><Relationship Id="rId24" Type="http://schemas.openxmlformats.org/officeDocument/2006/relationships/image" Target="../media/image28.png"/><Relationship Id="rId23" Type="http://schemas.openxmlformats.org/officeDocument/2006/relationships/customXml" Target="../ink/ink10.xml"/><Relationship Id="rId22" Type="http://schemas.openxmlformats.org/officeDocument/2006/relationships/image" Target="../media/image27.png"/><Relationship Id="rId21" Type="http://schemas.openxmlformats.org/officeDocument/2006/relationships/customXml" Target="../ink/ink9.xml"/><Relationship Id="rId20" Type="http://schemas.openxmlformats.org/officeDocument/2006/relationships/image" Target="../media/image26.png"/><Relationship Id="rId2" Type="http://schemas.openxmlformats.org/officeDocument/2006/relationships/image" Target="../media/image16.jpeg"/><Relationship Id="rId19" Type="http://schemas.openxmlformats.org/officeDocument/2006/relationships/customXml" Target="../ink/ink8.xml"/><Relationship Id="rId18" Type="http://schemas.openxmlformats.org/officeDocument/2006/relationships/image" Target="../media/image25.png"/><Relationship Id="rId17" Type="http://schemas.openxmlformats.org/officeDocument/2006/relationships/customXml" Target="../ink/ink7.xml"/><Relationship Id="rId16" Type="http://schemas.openxmlformats.org/officeDocument/2006/relationships/image" Target="../media/image24.png"/><Relationship Id="rId15" Type="http://schemas.openxmlformats.org/officeDocument/2006/relationships/customXml" Target="../ink/ink6.xml"/><Relationship Id="rId14" Type="http://schemas.openxmlformats.org/officeDocument/2006/relationships/image" Target="../media/image23.png"/><Relationship Id="rId13" Type="http://schemas.openxmlformats.org/officeDocument/2006/relationships/customXml" Target="../ink/ink5.xml"/><Relationship Id="rId12" Type="http://schemas.openxmlformats.org/officeDocument/2006/relationships/image" Target="../media/image22.png"/><Relationship Id="rId11" Type="http://schemas.openxmlformats.org/officeDocument/2006/relationships/customXml" Target="../ink/ink4.xml"/><Relationship Id="rId10" Type="http://schemas.openxmlformats.org/officeDocument/2006/relationships/image" Target="../media/image21.png"/><Relationship Id="rId1" Type="http://schemas.openxmlformats.org/officeDocument/2006/relationships/image" Target="../media/image15.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7.jpeg"/><Relationship Id="rId1"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0.jpeg"/><Relationship Id="rId3" Type="http://schemas.openxmlformats.org/officeDocument/2006/relationships/customXml" Target="../ink/ink17.xml"/><Relationship Id="rId2" Type="http://schemas.openxmlformats.org/officeDocument/2006/relationships/image" Target="../media/image69.png"/><Relationship Id="rId1" Type="http://schemas.openxmlformats.org/officeDocument/2006/relationships/customXml" Target="../ink/ink1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6.GIF"/><Relationship Id="rId4" Type="http://schemas.openxmlformats.org/officeDocument/2006/relationships/image" Target="../media/image75.GIF"/><Relationship Id="rId3" Type="http://schemas.openxmlformats.org/officeDocument/2006/relationships/image" Target="../media/image74.GIF"/><Relationship Id="rId2" Type="http://schemas.openxmlformats.org/officeDocument/2006/relationships/image" Target="../media/image50.GIF"/><Relationship Id="rId1" Type="http://schemas.openxmlformats.org/officeDocument/2006/relationships/image" Target="../media/image52.GIF"/></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GIF"/><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image" Target="../media/image50.GI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49.xml"/><Relationship Id="rId6" Type="http://schemas.openxmlformats.org/officeDocument/2006/relationships/customXml" Target="../ink/ink21.xml"/><Relationship Id="rId5" Type="http://schemas.openxmlformats.org/officeDocument/2006/relationships/customXml" Target="../ink/ink20.xml"/><Relationship Id="rId4" Type="http://schemas.openxmlformats.org/officeDocument/2006/relationships/image" Target="../media/image81.png"/><Relationship Id="rId3" Type="http://schemas.openxmlformats.org/officeDocument/2006/relationships/customXml" Target="../ink/ink19.xml"/><Relationship Id="rId2" Type="http://schemas.openxmlformats.org/officeDocument/2006/relationships/image" Target="../media/image80.png"/><Relationship Id="rId1" Type="http://schemas.openxmlformats.org/officeDocument/2006/relationships/customXml" Target="../ink/ink1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customXml" Target="../ink/ink25.xml"/><Relationship Id="rId6" Type="http://schemas.openxmlformats.org/officeDocument/2006/relationships/customXml" Target="../ink/ink24.xml"/><Relationship Id="rId5" Type="http://schemas.openxmlformats.org/officeDocument/2006/relationships/image" Target="../media/image81.png"/><Relationship Id="rId4" Type="http://schemas.openxmlformats.org/officeDocument/2006/relationships/customXml" Target="../ink/ink23.xml"/><Relationship Id="rId3" Type="http://schemas.openxmlformats.org/officeDocument/2006/relationships/image" Target="../media/image80.png"/><Relationship Id="rId2" Type="http://schemas.openxmlformats.org/officeDocument/2006/relationships/customXml" Target="../ink/ink22.xml"/><Relationship Id="rId1" Type="http://schemas.openxmlformats.org/officeDocument/2006/relationships/tags" Target="../tags/tag1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image" Target="../media/image36.GI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image" Target="../media/image39.GIF"/></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image" Target="../media/image4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5791" y="787998"/>
            <a:ext cx="9404723" cy="1400530"/>
          </a:xfrm>
        </p:spPr>
        <p:txBody>
          <a:bodyPr/>
          <a:lstStyle/>
          <a:p>
            <a:r>
              <a:rPr lang="zh-CN" altLang="en-US" b="1" dirty="0">
                <a:solidFill>
                  <a:schemeClr val="bg1"/>
                </a:solidFill>
              </a:rPr>
              <a:t>国际妇女节</a:t>
            </a:r>
            <a:br>
              <a:rPr lang="en-US" altLang="zh-CN" b="1" dirty="0">
                <a:solidFill>
                  <a:schemeClr val="bg1"/>
                </a:solidFill>
              </a:rPr>
            </a:br>
            <a:r>
              <a:rPr lang="en-US" altLang="zh-CN" spc="-300" dirty="0">
                <a:solidFill>
                  <a:schemeClr val="bg1"/>
                </a:solidFill>
              </a:rPr>
              <a:t>International Women’s Day</a:t>
            </a:r>
            <a:br>
              <a:rPr lang="en-US" altLang="zh-CN" b="1" dirty="0">
                <a:solidFill>
                  <a:schemeClr val="bg1"/>
                </a:solidFill>
              </a:rPr>
            </a:br>
            <a:br>
              <a:rPr lang="en-US" altLang="zh-CN" b="1" dirty="0">
                <a:solidFill>
                  <a:schemeClr val="bg1"/>
                </a:solidFill>
              </a:rPr>
            </a:br>
            <a:br>
              <a:rPr lang="en-US" altLang="zh-CN" b="1" dirty="0">
                <a:solidFill>
                  <a:schemeClr val="bg1"/>
                </a:solidFill>
              </a:rPr>
            </a:br>
            <a:r>
              <a:rPr lang="zh-CN" altLang="en-US" b="1" dirty="0">
                <a:solidFill>
                  <a:schemeClr val="bg1"/>
                </a:solidFill>
              </a:rPr>
              <a:t>祝妈妈妇女节快乐</a:t>
            </a:r>
            <a:br>
              <a:rPr lang="en-US" altLang="zh-CN" b="1" dirty="0">
                <a:solidFill>
                  <a:schemeClr val="bg1"/>
                </a:solidFill>
              </a:rPr>
            </a:br>
            <a:r>
              <a:rPr lang="en-US" altLang="zh-CN" spc="-300" dirty="0">
                <a:solidFill>
                  <a:schemeClr val="bg1"/>
                </a:solidFill>
              </a:rPr>
              <a:t>Happy Women's Day to Mom</a:t>
            </a:r>
            <a:endParaRPr lang="zh-CN" altLang="en-US" spc="-300" dirty="0">
              <a:solidFill>
                <a:schemeClr val="bg1"/>
              </a:solidFill>
            </a:endParaRPr>
          </a:p>
        </p:txBody>
      </p:sp>
      <p:pic>
        <p:nvPicPr>
          <p:cNvPr id="5" name="图片 4"/>
          <p:cNvPicPr>
            <a:picLocks noChangeAspect="1"/>
          </p:cNvPicPr>
          <p:nvPr/>
        </p:nvPicPr>
        <p:blipFill rotWithShape="1">
          <a:blip r:embed="rId1"/>
          <a:srcRect b="13731"/>
          <a:stretch>
            <a:fillRect/>
          </a:stretch>
        </p:blipFill>
        <p:spPr>
          <a:xfrm>
            <a:off x="7890497" y="663238"/>
            <a:ext cx="3593519" cy="5531523"/>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25791" y="3072242"/>
            <a:ext cx="6097712" cy="461665"/>
          </a:xfrm>
          <a:prstGeom prst="rect">
            <a:avLst/>
          </a:prstGeom>
          <a:noFill/>
        </p:spPr>
        <p:txBody>
          <a:bodyPr wrap="square">
            <a:spAutoFit/>
          </a:bodyPr>
          <a:lstStyle/>
          <a:p>
            <a:r>
              <a:rPr lang="zh-CN" altLang="en-US" sz="2400" dirty="0">
                <a:solidFill>
                  <a:schemeClr val="bg1"/>
                </a:solidFill>
              </a:rPr>
              <a:t>zhù mā ma  fù nǚ jié   kuài lè </a:t>
            </a:r>
            <a:endParaRPr lang="zh-CN" altLang="en-US"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柜子 </a:t>
            </a:r>
            <a:r>
              <a:rPr lang="en-US" altLang="zh-CN" dirty="0" err="1">
                <a:solidFill>
                  <a:srgbClr val="C00000"/>
                </a:solidFill>
              </a:rPr>
              <a:t>guì</a:t>
            </a:r>
            <a:r>
              <a:rPr lang="zh-CN" altLang="en-US" dirty="0">
                <a:solidFill>
                  <a:srgbClr val="C00000"/>
                </a:solidFill>
              </a:rPr>
              <a:t> </a:t>
            </a:r>
            <a:r>
              <a:rPr lang="en-US" altLang="zh-CN" dirty="0">
                <a:solidFill>
                  <a:srgbClr val="C00000"/>
                </a:solidFill>
              </a:rPr>
              <a:t>zi</a:t>
            </a:r>
            <a:r>
              <a:rPr lang="zh-CN" altLang="en-US" dirty="0">
                <a:solidFill>
                  <a:srgbClr val="C00000"/>
                </a:solidFill>
              </a:rPr>
              <a:t>  </a:t>
            </a:r>
            <a:endParaRPr lang="zh-CN" altLang="en-US" dirty="0">
              <a:solidFill>
                <a:srgbClr val="C00000"/>
              </a:solidFill>
            </a:endParaRPr>
          </a:p>
        </p:txBody>
      </p:sp>
      <p:pic>
        <p:nvPicPr>
          <p:cNvPr id="5" name="内容占位符 4"/>
          <p:cNvPicPr>
            <a:picLocks noGrp="1" noChangeAspect="1"/>
          </p:cNvPicPr>
          <p:nvPr>
            <p:ph idx="1"/>
          </p:nvPr>
        </p:nvPicPr>
        <p:blipFill>
          <a:blip r:embed="rId1"/>
          <a:stretch>
            <a:fillRect/>
          </a:stretch>
        </p:blipFill>
        <p:spPr>
          <a:xfrm>
            <a:off x="6423363" y="0"/>
            <a:ext cx="2340000" cy="2340000"/>
          </a:xfrm>
        </p:spPr>
      </p:pic>
      <p:sp>
        <p:nvSpPr>
          <p:cNvPr id="8" name="文本框 7"/>
          <p:cNvSpPr txBox="1"/>
          <p:nvPr/>
        </p:nvSpPr>
        <p:spPr>
          <a:xfrm>
            <a:off x="313630" y="1738304"/>
            <a:ext cx="8449733" cy="4515660"/>
          </a:xfrm>
          <a:prstGeom prst="rect">
            <a:avLst/>
          </a:prstGeom>
          <a:noFill/>
        </p:spPr>
        <p:txBody>
          <a:bodyPr wrap="square" rtlCol="0">
            <a:spAutoFit/>
          </a:bodyPr>
          <a:lstStyle/>
          <a:p>
            <a:pPr>
              <a:lnSpc>
                <a:spcPct val="150000"/>
              </a:lnSpc>
            </a:pPr>
            <a:r>
              <a:rPr lang="en-US" altLang="zh-CN" sz="2800" dirty="0">
                <a:solidFill>
                  <a:schemeClr val="bg1"/>
                </a:solidFill>
                <a:latin typeface="楷体" panose="02010609060101010101" pitchFamily="49" charset="-122"/>
                <a:ea typeface="楷体" panose="02010609060101010101" pitchFamily="49" charset="-122"/>
                <a:cs typeface="+mj-cs"/>
              </a:rPr>
              <a:t>〖</a:t>
            </a:r>
            <a:r>
              <a:rPr lang="en-US" altLang="zh-CN" sz="2800" dirty="0">
                <a:solidFill>
                  <a:schemeClr val="bg1"/>
                </a:solidFill>
                <a:ea typeface="华文楷体" panose="02010600040101010101" pitchFamily="2" charset="-122"/>
              </a:rPr>
              <a:t> cabinet </a:t>
            </a:r>
            <a:r>
              <a:rPr lang="en-US" altLang="zh-CN" sz="2800" dirty="0">
                <a:solidFill>
                  <a:schemeClr val="bg1"/>
                </a:solidFill>
                <a:latin typeface="楷体" panose="02010609060101010101" pitchFamily="49" charset="-122"/>
                <a:ea typeface="楷体" panose="02010609060101010101" pitchFamily="49" charset="-122"/>
                <a:cs typeface="+mj-cs"/>
              </a:rPr>
              <a:t>〗</a:t>
            </a: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ct val="150000"/>
              </a:lnSpc>
            </a:pPr>
            <a:r>
              <a:rPr lang="zh-CN" altLang="en-US" sz="2800" dirty="0">
                <a:solidFill>
                  <a:schemeClr val="bg1"/>
                </a:solidFill>
                <a:latin typeface="楷体" panose="02010609060101010101" pitchFamily="49" charset="-122"/>
                <a:ea typeface="楷体" panose="02010609060101010101" pitchFamily="49" charset="-122"/>
                <a:cs typeface="+mj-cs"/>
              </a:rPr>
              <a:t>例句：</a:t>
            </a: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ct val="150000"/>
              </a:lnSpc>
            </a:pPr>
            <a:r>
              <a:rPr lang="zh-CN" altLang="en-US" sz="2800" dirty="0">
                <a:solidFill>
                  <a:schemeClr val="bg1"/>
                </a:solidFill>
                <a:latin typeface="楷体" panose="02010609060101010101" pitchFamily="49" charset="-122"/>
                <a:ea typeface="楷体" panose="02010609060101010101" pitchFamily="49" charset="-122"/>
                <a:cs typeface="+mj-cs"/>
              </a:rPr>
              <a:t>柜子里有我的衣服。</a:t>
            </a: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ct val="150000"/>
              </a:lnSpc>
            </a:pPr>
            <a:r>
              <a:rPr lang="en-US" altLang="zh-CN" sz="2800" dirty="0">
                <a:solidFill>
                  <a:schemeClr val="bg1"/>
                </a:solidFill>
                <a:latin typeface="楷体" panose="02010609060101010101" pitchFamily="49" charset="-122"/>
                <a:ea typeface="楷体" panose="02010609060101010101" pitchFamily="49" charset="-122"/>
              </a:rPr>
              <a:t>There are my clothes in the cabinet.</a:t>
            </a:r>
            <a:endParaRPr lang="en-US" altLang="zh-CN" sz="2800" dirty="0">
              <a:solidFill>
                <a:schemeClr val="bg1"/>
              </a:solidFill>
              <a:latin typeface="楷体" panose="02010609060101010101" pitchFamily="49" charset="-122"/>
              <a:ea typeface="楷体" panose="02010609060101010101" pitchFamily="49" charset="-122"/>
            </a:endParaRPr>
          </a:p>
          <a:p>
            <a:pPr>
              <a:lnSpc>
                <a:spcPct val="150000"/>
              </a:lnSpc>
            </a:pPr>
            <a:endParaRPr lang="en-US" altLang="zh-CN" sz="2800" dirty="0">
              <a:solidFill>
                <a:schemeClr val="bg1"/>
              </a:solidFill>
              <a:latin typeface="楷体" panose="02010609060101010101" pitchFamily="49" charset="-122"/>
              <a:ea typeface="楷体" panose="02010609060101010101" pitchFamily="49" charset="-122"/>
            </a:endParaRPr>
          </a:p>
          <a:p>
            <a:pPr>
              <a:lnSpc>
                <a:spcPct val="150000"/>
              </a:lnSpc>
            </a:pPr>
            <a:r>
              <a:rPr lang="en-US" altLang="zh-CN" sz="2800" dirty="0">
                <a:solidFill>
                  <a:schemeClr val="bg1"/>
                </a:solidFill>
                <a:latin typeface="楷体" panose="02010609060101010101" pitchFamily="49" charset="-122"/>
                <a:ea typeface="楷体" panose="02010609060101010101" pitchFamily="49" charset="-122"/>
              </a:rPr>
              <a:t>Closet </a:t>
            </a:r>
            <a:r>
              <a:rPr lang="zh-CN" altLang="en-US" sz="2800" dirty="0">
                <a:solidFill>
                  <a:schemeClr val="bg1"/>
                </a:solidFill>
                <a:latin typeface="楷体" panose="02010609060101010101" pitchFamily="49" charset="-122"/>
                <a:ea typeface="楷体" panose="02010609060101010101" pitchFamily="49" charset="-122"/>
              </a:rPr>
              <a:t>衣柜  衣服 </a:t>
            </a:r>
            <a:r>
              <a:rPr lang="en-US" altLang="zh-CN" sz="2800" dirty="0">
                <a:solidFill>
                  <a:schemeClr val="bg1"/>
                </a:solidFill>
                <a:latin typeface="楷体" panose="02010609060101010101" pitchFamily="49" charset="-122"/>
                <a:ea typeface="楷体" panose="02010609060101010101" pitchFamily="49" charset="-122"/>
              </a:rPr>
              <a:t>Clothing </a:t>
            </a:r>
            <a:r>
              <a:rPr lang="zh-CN" altLang="en-US" sz="2800" dirty="0">
                <a:solidFill>
                  <a:schemeClr val="bg1"/>
                </a:solidFill>
                <a:latin typeface="楷体" panose="02010609060101010101" pitchFamily="49" charset="-122"/>
                <a:ea typeface="楷体" panose="02010609060101010101" pitchFamily="49" charset="-122"/>
              </a:rPr>
              <a:t>穿衣服 洗衣服  </a:t>
            </a:r>
            <a:endParaRPr lang="en-US" altLang="zh-CN" sz="2800" dirty="0">
              <a:solidFill>
                <a:schemeClr val="bg1"/>
              </a:solidFill>
              <a:latin typeface="楷体" panose="02010609060101010101" pitchFamily="49" charset="-122"/>
              <a:ea typeface="楷体" panose="02010609060101010101" pitchFamily="49" charset="-122"/>
            </a:endParaRPr>
          </a:p>
          <a:p>
            <a:pPr>
              <a:lnSpc>
                <a:spcPct val="150000"/>
              </a:lnSpc>
            </a:pPr>
            <a:r>
              <a:rPr lang="en-US" altLang="zh-CN" sz="2800" dirty="0">
                <a:solidFill>
                  <a:schemeClr val="bg1"/>
                </a:solidFill>
                <a:latin typeface="楷体" panose="02010609060101010101" pitchFamily="49" charset="-122"/>
                <a:ea typeface="楷体" panose="02010609060101010101" pitchFamily="49" charset="-122"/>
              </a:rPr>
              <a:t>Bookshelf </a:t>
            </a:r>
            <a:r>
              <a:rPr lang="zh-CN" altLang="en-US" sz="2800" dirty="0">
                <a:solidFill>
                  <a:schemeClr val="bg1"/>
                </a:solidFill>
                <a:latin typeface="楷体" panose="02010609060101010101" pitchFamily="49" charset="-122"/>
                <a:ea typeface="楷体" panose="02010609060101010101" pitchFamily="49" charset="-122"/>
              </a:rPr>
              <a:t>书柜   </a:t>
            </a:r>
            <a:endParaRPr lang="en-US" altLang="zh-CN" sz="2800" dirty="0">
              <a:solidFill>
                <a:schemeClr val="bg1"/>
              </a:solidFill>
              <a:latin typeface="楷体" panose="02010609060101010101" pitchFamily="49" charset="-122"/>
              <a:ea typeface="楷体" panose="02010609060101010101" pitchFamily="49" charset="-122"/>
            </a:endParaRPr>
          </a:p>
        </p:txBody>
      </p:sp>
      <p:pic>
        <p:nvPicPr>
          <p:cNvPr id="3" name="图片 2" descr="927263"/>
          <p:cNvPicPr>
            <a:picLocks noChangeAspect="1"/>
          </p:cNvPicPr>
          <p:nvPr/>
        </p:nvPicPr>
        <p:blipFill>
          <a:blip r:embed="rId2"/>
          <a:stretch>
            <a:fillRect/>
          </a:stretch>
        </p:blipFill>
        <p:spPr>
          <a:xfrm>
            <a:off x="8763363" y="0"/>
            <a:ext cx="2340000" cy="2340000"/>
          </a:xfrm>
          <a:prstGeom prst="rect">
            <a:avLst/>
          </a:prstGeom>
        </p:spPr>
      </p:pic>
      <p:pic>
        <p:nvPicPr>
          <p:cNvPr id="4" name="图片 3"/>
          <p:cNvPicPr>
            <a:picLocks noChangeAspect="1"/>
          </p:cNvPicPr>
          <p:nvPr/>
        </p:nvPicPr>
        <p:blipFill>
          <a:blip r:embed="rId3"/>
          <a:stretch>
            <a:fillRect/>
          </a:stretch>
        </p:blipFill>
        <p:spPr>
          <a:xfrm>
            <a:off x="7769613" y="2748219"/>
            <a:ext cx="3333750" cy="33337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4047809" cy="949362"/>
          </a:xfrm>
        </p:spPr>
        <p:txBody>
          <a:bodyPr/>
          <a:lstStyle/>
          <a:p>
            <a:r>
              <a:rPr lang="zh-CN" dirty="0">
                <a:solidFill>
                  <a:srgbClr val="C00000"/>
                </a:solidFill>
              </a:rPr>
              <a:t>书架 </a:t>
            </a:r>
            <a:r>
              <a:rPr dirty="0" err="1">
                <a:solidFill>
                  <a:srgbClr val="C00000"/>
                </a:solidFill>
              </a:rPr>
              <a:t>shū</a:t>
            </a:r>
            <a:r>
              <a:rPr dirty="0">
                <a:solidFill>
                  <a:srgbClr val="C00000"/>
                </a:solidFill>
              </a:rPr>
              <a:t> </a:t>
            </a:r>
            <a:r>
              <a:rPr dirty="0" err="1">
                <a:solidFill>
                  <a:srgbClr val="C00000"/>
                </a:solidFill>
              </a:rPr>
              <a:t>jià</a:t>
            </a:r>
            <a:r>
              <a:rPr dirty="0">
                <a:solidFill>
                  <a:srgbClr val="C00000"/>
                </a:solidFill>
              </a:rPr>
              <a:t> 	</a:t>
            </a:r>
            <a:endParaRPr dirty="0">
              <a:solidFill>
                <a:srgbClr val="C00000"/>
              </a:solidFill>
            </a:endParaRPr>
          </a:p>
        </p:txBody>
      </p:sp>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文本框 6"/>
          <p:cNvSpPr txBox="1"/>
          <p:nvPr/>
        </p:nvSpPr>
        <p:spPr>
          <a:xfrm>
            <a:off x="940751" y="2446145"/>
            <a:ext cx="8449733" cy="1930337"/>
          </a:xfrm>
          <a:prstGeom prst="rect">
            <a:avLst/>
          </a:prstGeom>
          <a:noFill/>
        </p:spPr>
        <p:txBody>
          <a:bodyPr wrap="square" rtlCol="0">
            <a:spAutoFit/>
          </a:bodyPr>
          <a:lstStyle/>
          <a:p>
            <a:pPr>
              <a:lnSpc>
                <a:spcPct val="150000"/>
              </a:lnSpc>
            </a:pPr>
            <a:r>
              <a:rPr lang="zh-CN" altLang="en-US" sz="2800" spc="600" dirty="0">
                <a:solidFill>
                  <a:schemeClr val="bg1"/>
                </a:solidFill>
                <a:latin typeface="楷体" panose="02010609060101010101" pitchFamily="49" charset="-122"/>
                <a:ea typeface="楷体" panose="02010609060101010101" pitchFamily="49" charset="-122"/>
                <a:cs typeface="+mj-cs"/>
              </a:rPr>
              <a:t>书架上有很多书</a:t>
            </a:r>
            <a:r>
              <a:rPr lang="en-US" altLang="zh-CN" sz="2800" spc="600" dirty="0">
                <a:solidFill>
                  <a:schemeClr val="bg1"/>
                </a:solidFill>
                <a:latin typeface="楷体" panose="02010609060101010101" pitchFamily="49" charset="-122"/>
                <a:ea typeface="楷体" panose="02010609060101010101" pitchFamily="49" charset="-122"/>
                <a:cs typeface="+mj-cs"/>
              </a:rPr>
              <a:t>.</a:t>
            </a:r>
            <a:endParaRPr lang="en-US" altLang="zh-CN" sz="2800" spc="600" dirty="0">
              <a:solidFill>
                <a:schemeClr val="bg1"/>
              </a:solidFill>
              <a:latin typeface="楷体" panose="02010609060101010101" pitchFamily="49" charset="-122"/>
              <a:ea typeface="楷体" panose="02010609060101010101" pitchFamily="49" charset="-122"/>
              <a:cs typeface="+mj-cs"/>
            </a:endParaRPr>
          </a:p>
          <a:p>
            <a:pPr>
              <a:lnSpc>
                <a:spcPct val="150000"/>
              </a:lnSpc>
            </a:pPr>
            <a:endParaRPr lang="en-US" altLang="zh-CN" sz="2800" dirty="0">
              <a:solidFill>
                <a:schemeClr val="bg1"/>
              </a:solidFill>
              <a:latin typeface="楷体" panose="02010609060101010101" pitchFamily="49" charset="-122"/>
              <a:ea typeface="楷体" panose="02010609060101010101" pitchFamily="49" charset="-122"/>
            </a:endParaRPr>
          </a:p>
          <a:p>
            <a:pPr>
              <a:lnSpc>
                <a:spcPct val="150000"/>
              </a:lnSpc>
            </a:pPr>
            <a:r>
              <a:rPr lang="zh-CN" altLang="en-US" sz="2800" spc="300" dirty="0">
                <a:solidFill>
                  <a:schemeClr val="bg1"/>
                </a:solidFill>
                <a:latin typeface="楷体" panose="02010609060101010101" pitchFamily="49" charset="-122"/>
                <a:ea typeface="楷体" panose="02010609060101010101" pitchFamily="49" charset="-122"/>
              </a:rPr>
              <a:t>我的房间里有一个书架。</a:t>
            </a:r>
            <a:endParaRPr lang="zh-CN" altLang="en-US" sz="2800" spc="300" dirty="0">
              <a:solidFill>
                <a:schemeClr val="bg1"/>
              </a:solidFill>
              <a:latin typeface="楷体" panose="02010609060101010101" pitchFamily="49" charset="-122"/>
              <a:ea typeface="楷体" panose="02010609060101010101" pitchFamily="49" charset="-122"/>
            </a:endParaRPr>
          </a:p>
        </p:txBody>
      </p:sp>
      <p:pic>
        <p:nvPicPr>
          <p:cNvPr id="5" name="图片 4" descr="260949"/>
          <p:cNvPicPr>
            <a:picLocks noChangeAspect="1"/>
          </p:cNvPicPr>
          <p:nvPr/>
        </p:nvPicPr>
        <p:blipFill>
          <a:blip r:embed="rId1"/>
          <a:stretch>
            <a:fillRect/>
          </a:stretch>
        </p:blipFill>
        <p:spPr>
          <a:xfrm>
            <a:off x="6430620" y="0"/>
            <a:ext cx="2340000" cy="2340000"/>
          </a:xfrm>
          <a:prstGeom prst="rect">
            <a:avLst/>
          </a:prstGeom>
        </p:spPr>
      </p:pic>
      <p:pic>
        <p:nvPicPr>
          <p:cNvPr id="8" name="图片 7" descr="809085"/>
          <p:cNvPicPr>
            <a:picLocks noChangeAspect="1"/>
          </p:cNvPicPr>
          <p:nvPr/>
        </p:nvPicPr>
        <p:blipFill>
          <a:blip r:embed="rId2"/>
          <a:stretch>
            <a:fillRect/>
          </a:stretch>
        </p:blipFill>
        <p:spPr>
          <a:xfrm>
            <a:off x="8770620" y="0"/>
            <a:ext cx="2340000" cy="2340000"/>
          </a:xfrm>
          <a:prstGeom prst="rect">
            <a:avLst/>
          </a:prstGeom>
        </p:spPr>
      </p:pic>
      <p:pic>
        <p:nvPicPr>
          <p:cNvPr id="3" name="图片 2"/>
          <p:cNvPicPr>
            <a:picLocks noChangeAspect="1"/>
          </p:cNvPicPr>
          <p:nvPr/>
        </p:nvPicPr>
        <p:blipFill>
          <a:blip r:embed="rId3"/>
          <a:stretch>
            <a:fillRect/>
          </a:stretch>
        </p:blipFill>
        <p:spPr>
          <a:xfrm>
            <a:off x="6488749" y="3183541"/>
            <a:ext cx="4762500" cy="31813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940751" y="2306378"/>
            <a:ext cx="6096000" cy="369332"/>
          </a:xfrm>
          <a:prstGeom prst="rect">
            <a:avLst/>
          </a:prstGeom>
          <a:noFill/>
        </p:spPr>
        <p:txBody>
          <a:bodyPr wrap="square">
            <a:spAutoFit/>
          </a:bodyPr>
          <a:lstStyle/>
          <a:p>
            <a:r>
              <a:rPr lang="zh-CN" altLang="en-US" dirty="0">
                <a:solidFill>
                  <a:schemeClr val="bg1"/>
                </a:solidFill>
              </a:rPr>
              <a:t>shū jià shàng yǒu hěn duō shū .  </a:t>
            </a:r>
            <a:endParaRPr lang="zh-CN" altLang="en-US" dirty="0">
              <a:solidFill>
                <a:schemeClr val="bg1"/>
              </a:solidFill>
            </a:endParaRPr>
          </a:p>
        </p:txBody>
      </p:sp>
      <p:sp>
        <p:nvSpPr>
          <p:cNvPr id="11" name="文本框 10"/>
          <p:cNvSpPr txBox="1"/>
          <p:nvPr/>
        </p:nvSpPr>
        <p:spPr>
          <a:xfrm>
            <a:off x="940751" y="3276600"/>
            <a:ext cx="6096000" cy="646331"/>
          </a:xfrm>
          <a:prstGeom prst="rect">
            <a:avLst/>
          </a:prstGeom>
          <a:noFill/>
        </p:spPr>
        <p:txBody>
          <a:bodyPr wrap="square">
            <a:spAutoFit/>
          </a:bodyPr>
          <a:lstStyle/>
          <a:p>
            <a:endParaRPr lang="en-US" altLang="zh-CN" dirty="0">
              <a:solidFill>
                <a:schemeClr val="bg1"/>
              </a:solidFill>
            </a:endParaRPr>
          </a:p>
          <a:p>
            <a:r>
              <a:rPr lang="zh-CN" altLang="en-US" dirty="0">
                <a:solidFill>
                  <a:schemeClr val="bg1"/>
                </a:solidFill>
              </a:rPr>
              <a:t>wǒ de fáng jiān lǐ yǒu  yí   ɡè  shū jià </a:t>
            </a:r>
            <a:endParaRPr lang="zh-CN" altLang="en-US" dirty="0"/>
          </a:p>
        </p:txBody>
      </p:sp>
      <p:sp>
        <p:nvSpPr>
          <p:cNvPr id="15" name="文本框 14"/>
          <p:cNvSpPr txBox="1"/>
          <p:nvPr/>
        </p:nvSpPr>
        <p:spPr>
          <a:xfrm>
            <a:off x="940751" y="2968636"/>
            <a:ext cx="6096000" cy="1754326"/>
          </a:xfrm>
          <a:prstGeom prst="rect">
            <a:avLst/>
          </a:prstGeom>
          <a:noFill/>
        </p:spPr>
        <p:txBody>
          <a:bodyPr wrap="square">
            <a:spAutoFit/>
          </a:bodyPr>
          <a:lstStyle/>
          <a:p>
            <a:r>
              <a:rPr lang="en-US" altLang="zh-CN" dirty="0">
                <a:solidFill>
                  <a:schemeClr val="bg1"/>
                </a:solidFill>
              </a:rPr>
              <a:t>There are many books on the shelf.</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I have a bookshelf in my room</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墙 </a:t>
            </a:r>
            <a:r>
              <a:rPr lang="en-US" altLang="zh-CN" dirty="0" err="1">
                <a:solidFill>
                  <a:srgbClr val="C00000"/>
                </a:solidFill>
              </a:rPr>
              <a:t>qiáng</a:t>
            </a:r>
            <a:br>
              <a:rPr lang="en-US" altLang="zh-CN" dirty="0">
                <a:solidFill>
                  <a:srgbClr val="C00000"/>
                </a:solidFill>
              </a:rPr>
            </a:br>
            <a:r>
              <a:rPr lang="en-US" altLang="zh-CN" sz="3600" dirty="0">
                <a:solidFill>
                  <a:schemeClr val="bg1"/>
                </a:solidFill>
              </a:rPr>
              <a:t>[</a:t>
            </a:r>
            <a:r>
              <a:rPr lang="en-US" altLang="zh-CN" sz="4400" dirty="0">
                <a:solidFill>
                  <a:schemeClr val="bg1"/>
                </a:solidFill>
                <a:cs typeface="+mj-cs"/>
              </a:rPr>
              <a:t>wall]</a:t>
            </a:r>
            <a:endParaRPr lang="zh-CN" altLang="en-US" dirty="0">
              <a:solidFill>
                <a:srgbClr val="C00000"/>
              </a:solidFill>
            </a:endParaRPr>
          </a:p>
        </p:txBody>
      </p:sp>
      <p:pic>
        <p:nvPicPr>
          <p:cNvPr id="6" name="内容占位符 5"/>
          <p:cNvPicPr>
            <a:picLocks noGrp="1" noChangeAspect="1"/>
          </p:cNvPicPr>
          <p:nvPr>
            <p:ph idx="1"/>
          </p:nvPr>
        </p:nvPicPr>
        <p:blipFill>
          <a:blip r:embed="rId1"/>
          <a:stretch>
            <a:fillRect/>
          </a:stretch>
        </p:blipFill>
        <p:spPr>
          <a:xfrm>
            <a:off x="8808102" y="-17017"/>
            <a:ext cx="2340000" cy="2340000"/>
          </a:xfrm>
        </p:spPr>
      </p:pic>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文本框 6"/>
          <p:cNvSpPr txBox="1"/>
          <p:nvPr/>
        </p:nvSpPr>
        <p:spPr>
          <a:xfrm>
            <a:off x="442911" y="2293066"/>
            <a:ext cx="10184449" cy="3222998"/>
          </a:xfrm>
          <a:prstGeom prst="rect">
            <a:avLst/>
          </a:prstGeom>
          <a:noFill/>
        </p:spPr>
        <p:txBody>
          <a:bodyPr wrap="square" rtlCol="0">
            <a:spAutoFit/>
          </a:bodyPr>
          <a:lstStyle/>
          <a:p>
            <a:pPr>
              <a:lnSpc>
                <a:spcPct val="150000"/>
              </a:lnSpc>
            </a:pPr>
            <a:r>
              <a:rPr lang="zh-CN" altLang="en-US" sz="2800" dirty="0">
                <a:solidFill>
                  <a:schemeClr val="bg1"/>
                </a:solidFill>
                <a:latin typeface="楷体" panose="02010609060101010101" pitchFamily="49" charset="-122"/>
                <a:ea typeface="楷体" panose="02010609060101010101" pitchFamily="49" charset="-122"/>
                <a:cs typeface="+mj-cs"/>
              </a:rPr>
              <a:t>例句：</a:t>
            </a:r>
            <a:endParaRPr lang="en-US" altLang="zh-CN" sz="2800" dirty="0">
              <a:solidFill>
                <a:schemeClr val="bg1"/>
              </a:solidFill>
              <a:latin typeface="楷体" panose="02010609060101010101" pitchFamily="49" charset="-122"/>
              <a:ea typeface="楷体" panose="02010609060101010101" pitchFamily="49" charset="-122"/>
              <a:cs typeface="+mj-cs"/>
            </a:endParaRPr>
          </a:p>
          <a:p>
            <a:pPr marL="571500" indent="-571500">
              <a:lnSpc>
                <a:spcPct val="150000"/>
              </a:lnSpc>
              <a:buFont typeface="Arial" panose="020B0604020202020204" pitchFamily="34" charset="0"/>
              <a:buChar char="•"/>
            </a:pPr>
            <a:r>
              <a:rPr lang="zh-CN" altLang="en-US" sz="2800" spc="600" dirty="0">
                <a:solidFill>
                  <a:schemeClr val="bg1"/>
                </a:solidFill>
                <a:latin typeface="楷体" panose="02010609060101010101" pitchFamily="49" charset="-122"/>
                <a:ea typeface="楷体" panose="02010609060101010101" pitchFamily="49" charset="-122"/>
                <a:cs typeface="+mj-cs"/>
              </a:rPr>
              <a:t>钟挂在墙上。</a:t>
            </a:r>
            <a:r>
              <a:rPr lang="zh-CN" altLang="en-US" sz="2800" dirty="0">
                <a:solidFill>
                  <a:schemeClr val="bg1"/>
                </a:solidFill>
                <a:latin typeface="楷体" panose="02010609060101010101" pitchFamily="49" charset="-122"/>
                <a:ea typeface="楷体" panose="02010609060101010101" pitchFamily="49" charset="-122"/>
                <a:cs typeface="+mj-cs"/>
              </a:rPr>
              <a:t>      </a:t>
            </a:r>
            <a:r>
              <a:rPr lang="en-US" altLang="zh-CN" sz="2800" dirty="0">
                <a:solidFill>
                  <a:schemeClr val="bg1"/>
                </a:solidFill>
                <a:latin typeface="+mn-ea"/>
                <a:cs typeface="+mj-cs"/>
              </a:rPr>
              <a:t>Clocks hang on the wall.</a:t>
            </a:r>
            <a:endParaRPr lang="en-US" altLang="zh-CN" sz="2800" dirty="0">
              <a:solidFill>
                <a:schemeClr val="bg1"/>
              </a:solidFill>
              <a:latin typeface="+mn-ea"/>
              <a:cs typeface="+mj-cs"/>
            </a:endParaRPr>
          </a:p>
          <a:p>
            <a:pPr marL="571500" indent="-571500">
              <a:lnSpc>
                <a:spcPct val="150000"/>
              </a:lnSpc>
              <a:buFont typeface="Arial" panose="020B0604020202020204" pitchFamily="34" charset="0"/>
              <a:buChar char="•"/>
            </a:pPr>
            <a:endParaRPr lang="en-US" altLang="zh-CN" sz="2800" dirty="0">
              <a:solidFill>
                <a:schemeClr val="bg1"/>
              </a:solidFill>
              <a:latin typeface="楷体" panose="02010609060101010101" pitchFamily="49" charset="-122"/>
              <a:ea typeface="楷体" panose="02010609060101010101" pitchFamily="49" charset="-122"/>
              <a:cs typeface="+mj-cs"/>
            </a:endParaRPr>
          </a:p>
          <a:p>
            <a:pPr marL="571500" indent="-571500">
              <a:lnSpc>
                <a:spcPct val="150000"/>
              </a:lnSpc>
              <a:buFont typeface="Arial" panose="020B0604020202020204" pitchFamily="34" charset="0"/>
              <a:buChar char="•"/>
            </a:pPr>
            <a:r>
              <a:rPr lang="zh-CN" altLang="en-US" sz="2800" spc="600" dirty="0">
                <a:solidFill>
                  <a:schemeClr val="bg1"/>
                </a:solidFill>
                <a:latin typeface="楷体" panose="02010609060101010101" pitchFamily="49" charset="-122"/>
                <a:ea typeface="楷体" panose="02010609060101010101" pitchFamily="49" charset="-122"/>
                <a:cs typeface="+mj-cs"/>
              </a:rPr>
              <a:t>墙上 挂</a:t>
            </a:r>
            <a:r>
              <a:rPr lang="zh-CN" altLang="en-US" sz="2800" dirty="0">
                <a:solidFill>
                  <a:schemeClr val="bg1"/>
                </a:solidFill>
                <a:latin typeface="楷体" panose="02010609060101010101" pitchFamily="49" charset="-122"/>
                <a:ea typeface="楷体" panose="02010609060101010101" pitchFamily="49" charset="-122"/>
                <a:cs typeface="+mj-cs"/>
              </a:rPr>
              <a:t>着 的 </a:t>
            </a:r>
            <a:r>
              <a:rPr lang="zh-CN" altLang="en-US" sz="2800" spc="600" dirty="0">
                <a:solidFill>
                  <a:schemeClr val="bg1"/>
                </a:solidFill>
                <a:latin typeface="楷体" panose="02010609060101010101" pitchFamily="49" charset="-122"/>
                <a:ea typeface="楷体" panose="02010609060101010101" pitchFamily="49" charset="-122"/>
                <a:cs typeface="+mj-cs"/>
              </a:rPr>
              <a:t>是我们的全家福。</a:t>
            </a:r>
            <a:endParaRPr lang="en-US" altLang="zh-CN" sz="2800" spc="600" dirty="0">
              <a:solidFill>
                <a:schemeClr val="bg1"/>
              </a:solidFill>
              <a:latin typeface="楷体" panose="02010609060101010101" pitchFamily="49" charset="-122"/>
              <a:ea typeface="楷体" panose="02010609060101010101" pitchFamily="49" charset="-122"/>
              <a:cs typeface="+mj-cs"/>
            </a:endParaRPr>
          </a:p>
          <a:p>
            <a:pPr marL="571500" indent="-571500">
              <a:lnSpc>
                <a:spcPct val="150000"/>
              </a:lnSpc>
              <a:buFont typeface="Arial" panose="020B0604020202020204" pitchFamily="34" charset="0"/>
              <a:buChar char="•"/>
            </a:pPr>
            <a:r>
              <a:rPr lang="en-US" altLang="zh-CN" sz="2800" dirty="0">
                <a:solidFill>
                  <a:schemeClr val="bg1"/>
                </a:solidFill>
                <a:latin typeface="+mn-ea"/>
                <a:cs typeface="+mj-cs"/>
              </a:rPr>
              <a:t>The thing hanging on the wall is our family photo.</a:t>
            </a:r>
            <a:endParaRPr lang="en-US" altLang="zh-CN" sz="2800" dirty="0">
              <a:solidFill>
                <a:schemeClr val="bg1"/>
              </a:solidFill>
              <a:latin typeface="+mn-ea"/>
            </a:endParaRPr>
          </a:p>
        </p:txBody>
      </p:sp>
      <p:sp>
        <p:nvSpPr>
          <p:cNvPr id="8" name="文本框 7"/>
          <p:cNvSpPr txBox="1"/>
          <p:nvPr/>
        </p:nvSpPr>
        <p:spPr>
          <a:xfrm>
            <a:off x="646110" y="2787810"/>
            <a:ext cx="6096000" cy="369332"/>
          </a:xfrm>
          <a:prstGeom prst="rect">
            <a:avLst/>
          </a:prstGeom>
          <a:noFill/>
        </p:spPr>
        <p:txBody>
          <a:bodyPr wrap="square">
            <a:spAutoFit/>
          </a:bodyPr>
          <a:lstStyle/>
          <a:p>
            <a:r>
              <a:rPr lang="zh-CN" altLang="en-US" dirty="0">
                <a:solidFill>
                  <a:schemeClr val="bg1"/>
                </a:solidFill>
              </a:rPr>
              <a:t>zhōnɡ guà zài qiáng shàng</a:t>
            </a:r>
            <a:endParaRPr lang="zh-CN" altLang="en-US" dirty="0">
              <a:solidFill>
                <a:schemeClr val="bg1"/>
              </a:solidFill>
            </a:endParaRPr>
          </a:p>
        </p:txBody>
      </p:sp>
      <p:sp>
        <p:nvSpPr>
          <p:cNvPr id="9" name="文本框 8"/>
          <p:cNvSpPr txBox="1"/>
          <p:nvPr/>
        </p:nvSpPr>
        <p:spPr>
          <a:xfrm>
            <a:off x="646110" y="4021218"/>
            <a:ext cx="6923089" cy="369332"/>
          </a:xfrm>
          <a:prstGeom prst="rect">
            <a:avLst/>
          </a:prstGeom>
          <a:noFill/>
        </p:spPr>
        <p:txBody>
          <a:bodyPr wrap="square">
            <a:spAutoFit/>
          </a:bodyPr>
          <a:lstStyle/>
          <a:p>
            <a:r>
              <a:rPr lang="zh-CN" altLang="en-US" dirty="0">
                <a:solidFill>
                  <a:schemeClr val="bg1"/>
                </a:solidFill>
              </a:rPr>
              <a:t>qiáng shàng guà zh</a:t>
            </a:r>
            <a:r>
              <a:rPr lang="en-US" altLang="zh-CN" dirty="0">
                <a:solidFill>
                  <a:schemeClr val="bg1"/>
                </a:solidFill>
              </a:rPr>
              <a:t>e </a:t>
            </a:r>
            <a:r>
              <a:rPr lang="zh-CN" altLang="en-US" dirty="0">
                <a:solidFill>
                  <a:schemeClr val="bg1"/>
                </a:solidFill>
              </a:rPr>
              <a:t>de    shì  wǒ men </a:t>
            </a:r>
            <a:r>
              <a:rPr lang="en-US" altLang="zh-CN" dirty="0">
                <a:solidFill>
                  <a:schemeClr val="bg1"/>
                </a:solidFill>
              </a:rPr>
              <a:t>de </a:t>
            </a:r>
            <a:r>
              <a:rPr lang="zh-CN" altLang="en-US" dirty="0">
                <a:solidFill>
                  <a:schemeClr val="bg1"/>
                </a:solidFill>
              </a:rPr>
              <a:t> quán jiā fú</a:t>
            </a:r>
            <a:endParaRPr lang="zh-CN" alt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48144" y="1318735"/>
            <a:ext cx="10457920" cy="458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nSpc>
                <a:spcPts val="2860"/>
              </a:lnSpc>
              <a:spcBef>
                <a:spcPct val="50000"/>
              </a:spcBef>
            </a:pPr>
            <a:r>
              <a:rPr lang="en-US" altLang="zh-CN" sz="3200" b="1" dirty="0">
                <a:highlight>
                  <a:srgbClr val="0000FF"/>
                </a:highlight>
                <a:latin typeface="华文楷体" panose="02010600040101010101" pitchFamily="2" charset="-122"/>
                <a:ea typeface="华文楷体" panose="02010600040101010101" pitchFamily="2" charset="-122"/>
              </a:rPr>
              <a:t>quantifier   </a:t>
            </a:r>
            <a:r>
              <a:rPr lang="zh-CN" altLang="en-US" sz="3200" b="1" dirty="0">
                <a:highlight>
                  <a:srgbClr val="0000FF"/>
                </a:highlight>
                <a:latin typeface="华文楷体" panose="02010600040101010101" pitchFamily="2" charset="-122"/>
                <a:ea typeface="华文楷体" panose="02010600040101010101" pitchFamily="2" charset="-122"/>
              </a:rPr>
              <a:t>个</a:t>
            </a:r>
            <a:endParaRPr lang="en-US" altLang="zh-CN" sz="3200" b="1" dirty="0">
              <a:highlight>
                <a:srgbClr val="0000FF"/>
              </a:highlight>
              <a:latin typeface="华文楷体" panose="02010600040101010101" pitchFamily="2" charset="-122"/>
              <a:ea typeface="华文楷体" panose="02010600040101010101" pitchFamily="2" charset="-122"/>
            </a:endParaRPr>
          </a:p>
          <a:p>
            <a:pPr>
              <a:lnSpc>
                <a:spcPts val="2860"/>
              </a:lnSpc>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1. person:  </a:t>
            </a:r>
            <a:r>
              <a:rPr lang="zh-CN" altLang="en-US" sz="2800" dirty="0">
                <a:solidFill>
                  <a:schemeClr val="bg1"/>
                </a:solidFill>
                <a:latin typeface="华文楷体" panose="02010600040101010101" pitchFamily="2" charset="-122"/>
                <a:ea typeface="华文楷体" panose="02010600040101010101" pitchFamily="2" charset="-122"/>
              </a:rPr>
              <a:t>一个人 </a:t>
            </a:r>
            <a:r>
              <a:rPr lang="en-US" altLang="zh-CN" sz="2800" dirty="0">
                <a:solidFill>
                  <a:schemeClr val="bg1"/>
                </a:solidFill>
                <a:latin typeface="华文楷体" panose="02010600040101010101" pitchFamily="2" charset="-122"/>
                <a:ea typeface="华文楷体" panose="02010600040101010101" pitchFamily="2" charset="-122"/>
              </a:rPr>
              <a:t>a person</a:t>
            </a:r>
            <a:r>
              <a:rPr lang="zh-CN" altLang="en-US" sz="2800" dirty="0">
                <a:solidFill>
                  <a:schemeClr val="bg1"/>
                </a:solidFill>
                <a:latin typeface="华文楷体" panose="02010600040101010101" pitchFamily="2" charset="-122"/>
                <a:ea typeface="华文楷体" panose="02010600040101010101" pitchFamily="2" charset="-122"/>
              </a:rPr>
              <a:t>，一个女孩</a:t>
            </a:r>
            <a:r>
              <a:rPr lang="en-US" altLang="zh-CN" sz="2800" dirty="0">
                <a:solidFill>
                  <a:schemeClr val="bg1"/>
                </a:solidFill>
                <a:latin typeface="华文楷体" panose="02010600040101010101" pitchFamily="2" charset="-122"/>
                <a:ea typeface="华文楷体" panose="02010600040101010101" pitchFamily="2" charset="-122"/>
              </a:rPr>
              <a:t> a girl </a:t>
            </a:r>
            <a:endParaRPr lang="en-US" altLang="zh-CN" sz="2800" dirty="0">
              <a:solidFill>
                <a:schemeClr val="bg1"/>
              </a:solidFill>
              <a:latin typeface="华文楷体" panose="02010600040101010101" pitchFamily="2" charset="-122"/>
              <a:ea typeface="华文楷体" panose="02010600040101010101" pitchFamily="2" charset="-122"/>
            </a:endParaRPr>
          </a:p>
          <a:p>
            <a:pPr>
              <a:lnSpc>
                <a:spcPts val="2860"/>
              </a:lnSpc>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                  </a:t>
            </a:r>
            <a:r>
              <a:rPr lang="zh-CN" altLang="en-US" sz="2800" dirty="0">
                <a:solidFill>
                  <a:schemeClr val="bg1"/>
                </a:solidFill>
                <a:latin typeface="华文楷体" panose="02010600040101010101" pitchFamily="2" charset="-122"/>
                <a:ea typeface="华文楷体" panose="02010600040101010101" pitchFamily="2" charset="-122"/>
              </a:rPr>
              <a:t>一个</a:t>
            </a:r>
            <a:r>
              <a:rPr lang="en-US" altLang="zh-CN" sz="2800" dirty="0">
                <a:solidFill>
                  <a:schemeClr val="bg1"/>
                </a:solidFill>
                <a:latin typeface="华文楷体" panose="02010600040101010101" pitchFamily="2" charset="-122"/>
                <a:ea typeface="华文楷体" panose="02010600040101010101" pitchFamily="2" charset="-122"/>
              </a:rPr>
              <a:t>/</a:t>
            </a:r>
            <a:r>
              <a:rPr lang="zh-CN" altLang="en-US" sz="2800" dirty="0">
                <a:solidFill>
                  <a:schemeClr val="bg1"/>
                </a:solidFill>
                <a:latin typeface="华文楷体" panose="02010600040101010101" pitchFamily="2" charset="-122"/>
                <a:ea typeface="华文楷体" panose="02010600040101010101" pitchFamily="2" charset="-122"/>
              </a:rPr>
              <a:t>位司机</a:t>
            </a:r>
            <a:r>
              <a:rPr lang="en-US" altLang="zh-CN" sz="2800" dirty="0">
                <a:solidFill>
                  <a:schemeClr val="bg1"/>
                </a:solidFill>
                <a:latin typeface="华文楷体" panose="02010600040101010101" pitchFamily="2" charset="-122"/>
                <a:ea typeface="华文楷体" panose="02010600040101010101" pitchFamily="2" charset="-122"/>
              </a:rPr>
              <a:t> a driver</a:t>
            </a:r>
            <a:r>
              <a:rPr lang="zh-CN" altLang="en-US" sz="2800" dirty="0">
                <a:solidFill>
                  <a:schemeClr val="bg1"/>
                </a:solidFill>
                <a:latin typeface="华文楷体" panose="02010600040101010101" pitchFamily="2" charset="-122"/>
                <a:ea typeface="华文楷体" panose="02010600040101010101" pitchFamily="2" charset="-122"/>
              </a:rPr>
              <a:t>，一位老师</a:t>
            </a:r>
            <a:r>
              <a:rPr lang="en-US" altLang="zh-CN" sz="2800" dirty="0">
                <a:solidFill>
                  <a:schemeClr val="bg1"/>
                </a:solidFill>
                <a:latin typeface="华文楷体" panose="02010600040101010101" pitchFamily="2" charset="-122"/>
                <a:ea typeface="华文楷体" panose="02010600040101010101" pitchFamily="2" charset="-122"/>
              </a:rPr>
              <a:t> a teacher</a:t>
            </a:r>
            <a:endParaRPr lang="en-US" altLang="zh-CN" sz="2800" dirty="0">
              <a:solidFill>
                <a:schemeClr val="bg1"/>
              </a:solidFill>
              <a:latin typeface="华文楷体" panose="02010600040101010101" pitchFamily="2" charset="-122"/>
              <a:ea typeface="华文楷体" panose="02010600040101010101" pitchFamily="2" charset="-122"/>
            </a:endParaRPr>
          </a:p>
          <a:p>
            <a:pPr>
              <a:lnSpc>
                <a:spcPts val="2860"/>
              </a:lnSpc>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fruit: </a:t>
            </a:r>
            <a:r>
              <a:rPr lang="zh-CN" altLang="en-US" sz="2800" dirty="0">
                <a:solidFill>
                  <a:schemeClr val="bg1"/>
                </a:solidFill>
                <a:latin typeface="华文楷体" panose="02010600040101010101" pitchFamily="2" charset="-122"/>
                <a:ea typeface="华文楷体" panose="02010600040101010101" pitchFamily="2" charset="-122"/>
              </a:rPr>
              <a:t>个</a:t>
            </a:r>
            <a:r>
              <a:rPr lang="en-US" altLang="zh-CN" sz="2800" dirty="0">
                <a:solidFill>
                  <a:schemeClr val="bg1"/>
                </a:solidFill>
                <a:latin typeface="华文楷体" panose="02010600040101010101" pitchFamily="2" charset="-122"/>
                <a:ea typeface="华文楷体" panose="02010600040101010101" pitchFamily="2" charset="-122"/>
              </a:rPr>
              <a:t> </a:t>
            </a:r>
            <a:r>
              <a:rPr lang="zh-CN" altLang="en-US" sz="2800" dirty="0">
                <a:solidFill>
                  <a:schemeClr val="bg1"/>
                </a:solidFill>
                <a:latin typeface="华文楷体" panose="02010600040101010101" pitchFamily="2" charset="-122"/>
                <a:ea typeface="华文楷体" panose="02010600040101010101" pitchFamily="2" charset="-122"/>
              </a:rPr>
              <a:t>一个苹果</a:t>
            </a:r>
            <a:r>
              <a:rPr lang="en-US" altLang="zh-CN" sz="2800" dirty="0">
                <a:solidFill>
                  <a:schemeClr val="bg1"/>
                </a:solidFill>
                <a:latin typeface="华文楷体" panose="02010600040101010101" pitchFamily="2" charset="-122"/>
                <a:ea typeface="华文楷体" panose="02010600040101010101" pitchFamily="2" charset="-122"/>
              </a:rPr>
              <a:t>  an apple  </a:t>
            </a:r>
            <a:r>
              <a:rPr lang="zh-CN" altLang="en-US" sz="2800" dirty="0">
                <a:solidFill>
                  <a:schemeClr val="bg1"/>
                </a:solidFill>
                <a:latin typeface="华文楷体" panose="02010600040101010101" pitchFamily="2" charset="-122"/>
                <a:ea typeface="华文楷体" panose="02010600040101010101" pitchFamily="2" charset="-122"/>
              </a:rPr>
              <a:t>一个香蕉</a:t>
            </a:r>
            <a:r>
              <a:rPr lang="en-US" altLang="zh-CN" sz="2800" dirty="0">
                <a:solidFill>
                  <a:schemeClr val="bg1"/>
                </a:solidFill>
                <a:latin typeface="华文楷体" panose="02010600040101010101" pitchFamily="2" charset="-122"/>
                <a:ea typeface="华文楷体" panose="02010600040101010101" pitchFamily="2" charset="-122"/>
              </a:rPr>
              <a:t> a banana </a:t>
            </a:r>
            <a:endParaRPr lang="en-US" altLang="zh-CN" sz="2800" dirty="0">
              <a:solidFill>
                <a:schemeClr val="bg1"/>
              </a:solidFill>
              <a:latin typeface="华文楷体" panose="02010600040101010101" pitchFamily="2" charset="-122"/>
              <a:ea typeface="华文楷体" panose="02010600040101010101" pitchFamily="2" charset="-122"/>
            </a:endParaRPr>
          </a:p>
          <a:p>
            <a:pPr>
              <a:lnSpc>
                <a:spcPts val="2860"/>
              </a:lnSpc>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3. food:</a:t>
            </a:r>
            <a:r>
              <a:rPr lang="zh-CN" altLang="en-US" sz="2800" dirty="0">
                <a:solidFill>
                  <a:schemeClr val="bg1"/>
                </a:solidFill>
                <a:latin typeface="华文楷体" panose="02010600040101010101" pitchFamily="2" charset="-122"/>
                <a:ea typeface="华文楷体" panose="02010600040101010101" pitchFamily="2" charset="-122"/>
              </a:rPr>
              <a:t>个，顿，份，道</a:t>
            </a:r>
            <a:endParaRPr lang="zh-CN" altLang="en-US" sz="2800" dirty="0">
              <a:solidFill>
                <a:schemeClr val="bg1"/>
              </a:solidFill>
              <a:latin typeface="华文楷体" panose="02010600040101010101" pitchFamily="2" charset="-122"/>
              <a:ea typeface="华文楷体" panose="02010600040101010101" pitchFamily="2" charset="-122"/>
            </a:endParaRPr>
          </a:p>
          <a:p>
            <a:pPr>
              <a:lnSpc>
                <a:spcPts val="2860"/>
              </a:lnSpc>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                 一个鸡蛋</a:t>
            </a:r>
            <a:r>
              <a:rPr lang="en-US" altLang="zh-CN" sz="2800" dirty="0">
                <a:solidFill>
                  <a:schemeClr val="bg1"/>
                </a:solidFill>
                <a:latin typeface="华文楷体" panose="02010600040101010101" pitchFamily="2" charset="-122"/>
                <a:ea typeface="华文楷体" panose="02010600040101010101" pitchFamily="2" charset="-122"/>
              </a:rPr>
              <a:t>  an egg   </a:t>
            </a:r>
            <a:r>
              <a:rPr lang="zh-CN" altLang="en-US" sz="2800" dirty="0">
                <a:solidFill>
                  <a:schemeClr val="bg1"/>
                </a:solidFill>
                <a:latin typeface="华文楷体" panose="02010600040101010101" pitchFamily="2" charset="-122"/>
                <a:ea typeface="华文楷体" panose="02010600040101010101" pitchFamily="2" charset="-122"/>
              </a:rPr>
              <a:t>一个包子</a:t>
            </a:r>
            <a:r>
              <a:rPr lang="en-US" altLang="zh-CN" sz="2800" dirty="0">
                <a:solidFill>
                  <a:schemeClr val="bg1"/>
                </a:solidFill>
                <a:latin typeface="华文楷体" panose="02010600040101010101" pitchFamily="2" charset="-122"/>
                <a:ea typeface="华文楷体" panose="02010600040101010101" pitchFamily="2" charset="-122"/>
              </a:rPr>
              <a:t> a baozi</a:t>
            </a:r>
            <a:endParaRPr lang="en-US" altLang="zh-CN" sz="2800" dirty="0">
              <a:solidFill>
                <a:schemeClr val="bg1"/>
              </a:solidFill>
              <a:latin typeface="华文楷体" panose="02010600040101010101" pitchFamily="2" charset="-122"/>
              <a:ea typeface="华文楷体" panose="02010600040101010101" pitchFamily="2" charset="-122"/>
            </a:endParaRPr>
          </a:p>
          <a:p>
            <a:pPr>
              <a:lnSpc>
                <a:spcPts val="2860"/>
              </a:lnSpc>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                 一顿早饭</a:t>
            </a:r>
            <a:r>
              <a:rPr lang="en-US" altLang="zh-CN" sz="2800" dirty="0">
                <a:solidFill>
                  <a:schemeClr val="bg1"/>
                </a:solidFill>
                <a:latin typeface="华文楷体" panose="02010600040101010101" pitchFamily="2" charset="-122"/>
                <a:ea typeface="华文楷体" panose="02010600040101010101" pitchFamily="2" charset="-122"/>
              </a:rPr>
              <a:t> a </a:t>
            </a:r>
            <a:r>
              <a:rPr lang="en-US" altLang="zh-CN" sz="2800" dirty="0" err="1">
                <a:solidFill>
                  <a:schemeClr val="bg1"/>
                </a:solidFill>
                <a:latin typeface="华文楷体" panose="02010600040101010101" pitchFamily="2" charset="-122"/>
                <a:ea typeface="华文楷体" panose="02010600040101010101" pitchFamily="2" charset="-122"/>
              </a:rPr>
              <a:t>breakfest</a:t>
            </a:r>
            <a:r>
              <a:rPr lang="en-US" altLang="zh-CN" sz="2800" dirty="0">
                <a:solidFill>
                  <a:schemeClr val="bg1"/>
                </a:solidFill>
                <a:latin typeface="华文楷体" panose="02010600040101010101" pitchFamily="2" charset="-122"/>
                <a:ea typeface="华文楷体" panose="02010600040101010101" pitchFamily="2" charset="-122"/>
              </a:rPr>
              <a:t>  =</a:t>
            </a:r>
            <a:r>
              <a:rPr lang="zh-CN" altLang="en-US" sz="2800" dirty="0">
                <a:solidFill>
                  <a:schemeClr val="bg1"/>
                </a:solidFill>
                <a:latin typeface="华文楷体" panose="02010600040101010101" pitchFamily="2" charset="-122"/>
                <a:ea typeface="华文楷体" panose="02010600040101010101" pitchFamily="2" charset="-122"/>
              </a:rPr>
              <a:t>一份早餐</a:t>
            </a:r>
            <a:r>
              <a:rPr lang="en-US" altLang="zh-CN" sz="2800" dirty="0">
                <a:solidFill>
                  <a:schemeClr val="bg1"/>
                </a:solidFill>
                <a:latin typeface="华文楷体" panose="02010600040101010101" pitchFamily="2" charset="-122"/>
                <a:ea typeface="华文楷体" panose="02010600040101010101" pitchFamily="2" charset="-122"/>
              </a:rPr>
              <a:t> </a:t>
            </a:r>
            <a:endParaRPr lang="en-US" altLang="zh-CN" sz="2800" dirty="0">
              <a:solidFill>
                <a:schemeClr val="bg1"/>
              </a:solidFill>
              <a:latin typeface="华文楷体" panose="02010600040101010101" pitchFamily="2" charset="-122"/>
              <a:ea typeface="华文楷体" panose="02010600040101010101" pitchFamily="2" charset="-122"/>
            </a:endParaRPr>
          </a:p>
          <a:p>
            <a:pPr>
              <a:lnSpc>
                <a:spcPts val="2860"/>
              </a:lnSpc>
              <a:spcBef>
                <a:spcPct val="50000"/>
              </a:spcBef>
            </a:pPr>
            <a:r>
              <a:rPr lang="en-US" altLang="zh-CN" sz="2800">
                <a:solidFill>
                  <a:schemeClr val="bg1"/>
                </a:solidFill>
                <a:latin typeface="华文楷体" panose="02010600040101010101" pitchFamily="2" charset="-122"/>
                <a:ea typeface="华文楷体" panose="02010600040101010101" pitchFamily="2" charset="-122"/>
              </a:rPr>
              <a:t>                 </a:t>
            </a:r>
            <a:r>
              <a:rPr lang="zh-CN" altLang="en-US" sz="2800">
                <a:solidFill>
                  <a:schemeClr val="bg1"/>
                </a:solidFill>
                <a:latin typeface="华文楷体" panose="02010600040101010101" pitchFamily="2" charset="-122"/>
                <a:ea typeface="华文楷体" panose="02010600040101010101" pitchFamily="2" charset="-122"/>
              </a:rPr>
              <a:t>一道</a:t>
            </a:r>
            <a:r>
              <a:rPr lang="zh-CN" altLang="en-US" sz="2800" dirty="0">
                <a:solidFill>
                  <a:schemeClr val="bg1"/>
                </a:solidFill>
                <a:latin typeface="华文楷体" panose="02010600040101010101" pitchFamily="2" charset="-122"/>
                <a:ea typeface="华文楷体" panose="02010600040101010101" pitchFamily="2" charset="-122"/>
              </a:rPr>
              <a:t>菜</a:t>
            </a:r>
            <a:r>
              <a:rPr lang="en-US" altLang="zh-CN" sz="2800" dirty="0">
                <a:solidFill>
                  <a:schemeClr val="bg1"/>
                </a:solidFill>
                <a:latin typeface="华文楷体" panose="02010600040101010101" pitchFamily="2" charset="-122"/>
                <a:ea typeface="华文楷体" panose="02010600040101010101" pitchFamily="2" charset="-122"/>
              </a:rPr>
              <a:t>  a dish</a:t>
            </a:r>
            <a:endParaRPr lang="zh-CN" altLang="en-US" sz="28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12140" y="571837"/>
            <a:ext cx="7993379" cy="1260475"/>
          </a:xfrm>
          <a:prstGeom prst="rect">
            <a:avLst/>
          </a:prstGeom>
          <a:noFill/>
        </p:spPr>
        <p:txBody>
          <a:bodyPr wrap="square">
            <a:spAutoFit/>
          </a:bodyPr>
          <a:lstStyle/>
          <a:p>
            <a:r>
              <a:rPr sz="4000" dirty="0" err="1">
                <a:solidFill>
                  <a:srgbClr val="C00000"/>
                </a:solidFill>
                <a:latin typeface="+mj-ea"/>
                <a:ea typeface="+mj-ea"/>
              </a:rPr>
              <a:t>里</a:t>
            </a:r>
            <a:r>
              <a:rPr sz="3600" dirty="0">
                <a:solidFill>
                  <a:srgbClr val="C00000"/>
                </a:solidFill>
              </a:rPr>
              <a:t> </a:t>
            </a:r>
            <a:r>
              <a:rPr lang="en-US" sz="3600" dirty="0">
                <a:solidFill>
                  <a:srgbClr val="C00000"/>
                </a:solidFill>
              </a:rPr>
              <a:t>n.</a:t>
            </a:r>
            <a:endParaRPr lang="en-US" sz="3600" dirty="0">
              <a:solidFill>
                <a:srgbClr val="C00000"/>
              </a:solidFill>
            </a:endParaRPr>
          </a:p>
          <a:p>
            <a:r>
              <a:rPr lang="en-US" altLang="zh-CN" sz="3600" dirty="0">
                <a:solidFill>
                  <a:srgbClr val="C00000"/>
                </a:solidFill>
              </a:rPr>
              <a:t>inside</a:t>
            </a:r>
            <a:endParaRPr lang="en-US" altLang="zh-CN" sz="3600" dirty="0">
              <a:solidFill>
                <a:srgbClr val="C00000"/>
              </a:solidFill>
            </a:endParaRPr>
          </a:p>
        </p:txBody>
      </p:sp>
      <p:sp>
        <p:nvSpPr>
          <p:cNvPr id="12" name="文本框 11"/>
          <p:cNvSpPr txBox="1"/>
          <p:nvPr/>
        </p:nvSpPr>
        <p:spPr>
          <a:xfrm>
            <a:off x="523240" y="2560776"/>
            <a:ext cx="11948160" cy="3969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solidFill>
                  <a:schemeClr val="bg1"/>
                </a:solidFill>
                <a:latin typeface="楷体" panose="02010609060101010101" pitchFamily="49" charset="-122"/>
                <a:ea typeface="楷体" panose="02010609060101010101" pitchFamily="49" charset="-122"/>
              </a:rPr>
              <a:t>“里”不能单独使用，要在前面加一个名词</a:t>
            </a:r>
            <a:endParaRPr lang="zh-CN" altLang="en-US" sz="2800" dirty="0">
              <a:solidFill>
                <a:schemeClr val="bg1"/>
              </a:solidFill>
              <a:latin typeface="楷体" panose="02010609060101010101" pitchFamily="49" charset="-122"/>
              <a:ea typeface="楷体" panose="02010609060101010101" pitchFamily="49" charset="-122"/>
            </a:endParaRPr>
          </a:p>
          <a:p>
            <a:pPr indent="0">
              <a:lnSpc>
                <a:spcPct val="150000"/>
              </a:lnSpc>
              <a:buFont typeface="Arial" panose="020B0604020202020204" pitchFamily="34" charset="0"/>
              <a:buNone/>
            </a:pPr>
            <a:r>
              <a:rPr lang="en-US" altLang="zh-CN" sz="2800" dirty="0">
                <a:solidFill>
                  <a:schemeClr val="bg1"/>
                </a:solidFill>
                <a:sym typeface="+mn-ea"/>
              </a:rPr>
              <a:t>   </a:t>
            </a:r>
            <a:r>
              <a:rPr lang="en-US" altLang="zh-CN" sz="2800" spc="-100" dirty="0">
                <a:solidFill>
                  <a:schemeClr val="bg1"/>
                </a:solidFill>
                <a:uFillTx/>
                <a:sym typeface="+mn-ea"/>
              </a:rPr>
              <a:t>“</a:t>
            </a:r>
            <a:r>
              <a:rPr lang="zh-CN" altLang="en-US" sz="2800" spc="-100" dirty="0">
                <a:solidFill>
                  <a:schemeClr val="bg1"/>
                </a:solidFill>
                <a:uFillTx/>
                <a:latin typeface="楷体" panose="02010609060101010101" pitchFamily="49" charset="-122"/>
                <a:ea typeface="楷体" panose="02010609060101010101" pitchFamily="49" charset="-122"/>
                <a:sym typeface="+mn-ea"/>
              </a:rPr>
              <a:t>里</a:t>
            </a:r>
            <a:r>
              <a:rPr lang="en-US" altLang="zh-CN" sz="2800" spc="-100" dirty="0">
                <a:solidFill>
                  <a:schemeClr val="bg1"/>
                </a:solidFill>
                <a:uFillTx/>
                <a:sym typeface="+mn-ea"/>
              </a:rPr>
              <a:t>”cannot be used alone, a noun must be added in front of it. </a:t>
            </a:r>
            <a:endParaRPr lang="en-US" altLang="zh-CN" sz="2800" dirty="0">
              <a:solidFill>
                <a:schemeClr val="bg1"/>
              </a:solidFill>
            </a:endParaRPr>
          </a:p>
          <a:p>
            <a:pPr indent="0">
              <a:lnSpc>
                <a:spcPct val="150000"/>
              </a:lnSpc>
              <a:buFont typeface="Arial" panose="020B0604020202020204" pitchFamily="34" charset="0"/>
              <a:buNone/>
            </a:pPr>
            <a:r>
              <a:rPr lang="zh-CN" altLang="en-US" sz="2800" dirty="0">
                <a:solidFill>
                  <a:schemeClr val="bg1"/>
                </a:solidFill>
                <a:latin typeface="楷体" panose="02010609060101010101" pitchFamily="49" charset="-122"/>
                <a:ea typeface="楷体" panose="02010609060101010101" pitchFamily="49" charset="-122"/>
              </a:rPr>
              <a:t>例：房间里，教室里，学校里</a:t>
            </a:r>
            <a:endParaRPr lang="en-US" altLang="zh-CN" sz="2800" dirty="0">
              <a:solidFill>
                <a:schemeClr val="bg1"/>
              </a:solidFill>
              <a:latin typeface="楷体" panose="02010609060101010101" pitchFamily="49" charset="-122"/>
              <a:ea typeface="楷体" panose="02010609060101010101" pitchFamily="49" charset="-122"/>
            </a:endParaRPr>
          </a:p>
          <a:p>
            <a:pPr marL="457200" indent="-457200">
              <a:lnSpc>
                <a:spcPct val="150000"/>
              </a:lnSpc>
              <a:buFont typeface="Arial" panose="020B0604020202020204" pitchFamily="34" charset="0"/>
              <a:buChar char="•"/>
            </a:pPr>
            <a:r>
              <a:rPr lang="zh-CN" altLang="en-US" sz="2800" dirty="0">
                <a:solidFill>
                  <a:schemeClr val="bg1"/>
                </a:solidFill>
                <a:latin typeface="楷体" panose="02010609060101010101" pitchFamily="49" charset="-122"/>
                <a:ea typeface="楷体" panose="02010609060101010101" pitchFamily="49" charset="-122"/>
                <a:sym typeface="+mn-ea"/>
              </a:rPr>
              <a:t>里边</a:t>
            </a:r>
            <a:r>
              <a:rPr lang="en-US" altLang="zh-CN" sz="2800" dirty="0" err="1">
                <a:solidFill>
                  <a:schemeClr val="bg1"/>
                </a:solidFill>
                <a:sym typeface="+mn-ea"/>
              </a:rPr>
              <a:t>lǐ biān=</a:t>
            </a:r>
            <a:r>
              <a:rPr lang="zh-CN" altLang="en-US" sz="2800" dirty="0">
                <a:solidFill>
                  <a:schemeClr val="bg1"/>
                </a:solidFill>
                <a:latin typeface="楷体" panose="02010609060101010101" pitchFamily="49" charset="-122"/>
                <a:ea typeface="楷体" panose="02010609060101010101" pitchFamily="49" charset="-122"/>
              </a:rPr>
              <a:t>里面 </a:t>
            </a:r>
            <a:r>
              <a:rPr lang="en-US" altLang="zh-CN" sz="2800" dirty="0" err="1">
                <a:solidFill>
                  <a:schemeClr val="bg1"/>
                </a:solidFill>
              </a:rPr>
              <a:t>lǐ</a:t>
            </a:r>
            <a:r>
              <a:rPr lang="en-US" altLang="zh-CN" sz="2800" dirty="0">
                <a:solidFill>
                  <a:schemeClr val="bg1"/>
                </a:solidFill>
              </a:rPr>
              <a:t> </a:t>
            </a:r>
            <a:r>
              <a:rPr lang="en-US" altLang="zh-CN" sz="2800" dirty="0" err="1">
                <a:solidFill>
                  <a:schemeClr val="bg1"/>
                </a:solidFill>
              </a:rPr>
              <a:t>miàn  </a:t>
            </a:r>
            <a:r>
              <a:rPr lang="en-US" altLang="zh-CN" sz="2800" b="1" dirty="0">
                <a:solidFill>
                  <a:srgbClr val="C00000"/>
                </a:solidFill>
                <a:sym typeface="+mn-ea"/>
              </a:rPr>
              <a:t>inside</a:t>
            </a:r>
            <a:endParaRPr lang="en-US" altLang="zh-CN" sz="2800" b="1" dirty="0">
              <a:solidFill>
                <a:schemeClr val="bg1"/>
              </a:solidFill>
            </a:endParaRPr>
          </a:p>
          <a:p>
            <a:pPr>
              <a:lnSpc>
                <a:spcPct val="150000"/>
              </a:lnSpc>
            </a:pPr>
            <a:r>
              <a:rPr lang="zh-CN" altLang="en-US" sz="2800" dirty="0">
                <a:solidFill>
                  <a:schemeClr val="bg1"/>
                </a:solidFill>
                <a:latin typeface="楷体" panose="02010609060101010101" pitchFamily="49" charset="-122"/>
                <a:ea typeface="楷体" panose="02010609060101010101" pitchFamily="49" charset="-122"/>
              </a:rPr>
              <a:t>我在教室里面</a:t>
            </a:r>
            <a:r>
              <a:rPr lang="en-US" altLang="zh-CN" sz="2800" dirty="0">
                <a:solidFill>
                  <a:schemeClr val="bg1"/>
                </a:solidFill>
                <a:latin typeface="楷体" panose="02010609060101010101" pitchFamily="49" charset="-122"/>
                <a:ea typeface="楷体" panose="02010609060101010101" pitchFamily="49" charset="-122"/>
              </a:rPr>
              <a:t>/</a:t>
            </a:r>
            <a:r>
              <a:rPr lang="zh-CN" altLang="en-US" sz="2800" dirty="0">
                <a:solidFill>
                  <a:schemeClr val="bg1"/>
                </a:solidFill>
                <a:latin typeface="楷体" panose="02010609060101010101" pitchFamily="49" charset="-122"/>
                <a:ea typeface="楷体" panose="02010609060101010101" pitchFamily="49" charset="-122"/>
              </a:rPr>
              <a:t>里边。</a:t>
            </a:r>
            <a:r>
              <a:rPr lang="en-US" altLang="zh-CN" sz="2800" dirty="0" err="1">
                <a:solidFill>
                  <a:schemeClr val="bg1"/>
                </a:solidFill>
              </a:rPr>
              <a:t>Wǒ</a:t>
            </a:r>
            <a:r>
              <a:rPr lang="en-US" altLang="zh-CN" sz="2800" dirty="0">
                <a:solidFill>
                  <a:schemeClr val="bg1"/>
                </a:solidFill>
              </a:rPr>
              <a:t> </a:t>
            </a:r>
            <a:r>
              <a:rPr lang="en-US" altLang="zh-CN" sz="2800" dirty="0" err="1">
                <a:solidFill>
                  <a:schemeClr val="bg1"/>
                </a:solidFill>
              </a:rPr>
              <a:t>zài</a:t>
            </a:r>
            <a:r>
              <a:rPr lang="en-US" altLang="zh-CN" sz="2800" dirty="0">
                <a:solidFill>
                  <a:schemeClr val="bg1"/>
                </a:solidFill>
              </a:rPr>
              <a:t> </a:t>
            </a:r>
            <a:r>
              <a:rPr lang="en-US" altLang="zh-CN" sz="2800" dirty="0" err="1">
                <a:solidFill>
                  <a:schemeClr val="bg1"/>
                </a:solidFill>
              </a:rPr>
              <a:t>jiàoshì</a:t>
            </a:r>
            <a:r>
              <a:rPr lang="en-US" altLang="zh-CN" sz="2800" dirty="0">
                <a:solidFill>
                  <a:schemeClr val="bg1"/>
                </a:solidFill>
              </a:rPr>
              <a:t> </a:t>
            </a:r>
            <a:r>
              <a:rPr lang="en-US" altLang="zh-CN" sz="2800" dirty="0" err="1">
                <a:solidFill>
                  <a:schemeClr val="bg1"/>
                </a:solidFill>
              </a:rPr>
              <a:t>lǐmiàn</a:t>
            </a:r>
            <a:r>
              <a:rPr lang="en-US" altLang="zh-CN" sz="2800" dirty="0">
                <a:solidFill>
                  <a:schemeClr val="bg1"/>
                </a:solidFill>
              </a:rPr>
              <a:t>. </a:t>
            </a:r>
            <a:endParaRPr lang="en-US" altLang="zh-CN" sz="2800" dirty="0">
              <a:solidFill>
                <a:schemeClr val="bg1"/>
              </a:solidFill>
            </a:endParaRPr>
          </a:p>
          <a:p>
            <a:pPr>
              <a:lnSpc>
                <a:spcPct val="150000"/>
              </a:lnSpc>
            </a:pPr>
            <a:r>
              <a:rPr lang="en-US" altLang="zh-CN" sz="2800" dirty="0">
                <a:solidFill>
                  <a:schemeClr val="bg1"/>
                </a:solidFill>
              </a:rPr>
              <a:t>I am</a:t>
            </a:r>
            <a:r>
              <a:rPr lang="zh-CN" altLang="en-US" sz="2800" dirty="0">
                <a:solidFill>
                  <a:schemeClr val="bg1"/>
                </a:solidFill>
              </a:rPr>
              <a:t> </a:t>
            </a:r>
            <a:r>
              <a:rPr lang="en-US" altLang="zh-CN" sz="2800" dirty="0">
                <a:solidFill>
                  <a:schemeClr val="bg1"/>
                </a:solidFill>
              </a:rPr>
              <a:t>in the classroom.</a:t>
            </a:r>
            <a:endParaRPr lang="en-US" altLang="zh-CN" sz="2800" dirty="0">
              <a:solidFill>
                <a:schemeClr val="bg1"/>
              </a:solidFill>
            </a:endParaRPr>
          </a:p>
        </p:txBody>
      </p:sp>
      <p:pic>
        <p:nvPicPr>
          <p:cNvPr id="2" name="图片 1" descr="435461"/>
          <p:cNvPicPr>
            <a:picLocks noChangeAspect="1"/>
          </p:cNvPicPr>
          <p:nvPr/>
        </p:nvPicPr>
        <p:blipFill>
          <a:blip r:embed="rId1"/>
          <a:stretch>
            <a:fillRect/>
          </a:stretch>
        </p:blipFill>
        <p:spPr>
          <a:xfrm>
            <a:off x="6861175" y="18415"/>
            <a:ext cx="2177415" cy="2177415"/>
          </a:xfrm>
          <a:prstGeom prst="rect">
            <a:avLst/>
          </a:prstGeom>
        </p:spPr>
      </p:pic>
      <p:pic>
        <p:nvPicPr>
          <p:cNvPr id="3" name="图片 2" descr="327440"/>
          <p:cNvPicPr>
            <a:picLocks noChangeAspect="1"/>
          </p:cNvPicPr>
          <p:nvPr/>
        </p:nvPicPr>
        <p:blipFill>
          <a:blip r:embed="rId2"/>
          <a:stretch>
            <a:fillRect/>
          </a:stretch>
        </p:blipFill>
        <p:spPr>
          <a:xfrm>
            <a:off x="9038590" y="18415"/>
            <a:ext cx="2178685" cy="2178685"/>
          </a:xfrm>
          <a:prstGeom prst="rect">
            <a:avLst/>
          </a:prstGeom>
        </p:spPr>
      </p:pic>
      <p:sp>
        <p:nvSpPr>
          <p:cNvPr id="9" name="文本框 8"/>
          <p:cNvSpPr txBox="1"/>
          <p:nvPr/>
        </p:nvSpPr>
        <p:spPr>
          <a:xfrm>
            <a:off x="2491105" y="571837"/>
            <a:ext cx="1876425" cy="645160"/>
          </a:xfrm>
          <a:prstGeom prst="rect">
            <a:avLst/>
          </a:prstGeom>
          <a:noFill/>
        </p:spPr>
        <p:txBody>
          <a:bodyPr wrap="square">
            <a:spAutoFit/>
          </a:bodyPr>
          <a:lstStyle/>
          <a:p>
            <a:r>
              <a:rPr lang="pl-PL" altLang="zh-CN" sz="3600" dirty="0">
                <a:solidFill>
                  <a:srgbClr val="C00000"/>
                </a:solidFill>
              </a:rPr>
              <a:t>lǐ </a:t>
            </a:r>
            <a:endParaRPr lang="pl-PL" altLang="zh-CN" sz="3600" dirty="0">
              <a:solidFill>
                <a:srgbClr val="C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10540" y="556081"/>
            <a:ext cx="7993379" cy="645160"/>
          </a:xfrm>
          <a:prstGeom prst="rect">
            <a:avLst/>
          </a:prstGeom>
          <a:noFill/>
        </p:spPr>
        <p:txBody>
          <a:bodyPr wrap="square">
            <a:spAutoFit/>
          </a:bodyPr>
          <a:lstStyle/>
          <a:p>
            <a:r>
              <a:rPr sz="3600" dirty="0" err="1">
                <a:solidFill>
                  <a:srgbClr val="C00000"/>
                </a:solidFill>
              </a:rPr>
              <a:t>外</a:t>
            </a:r>
            <a:r>
              <a:rPr lang="en-US" sz="3600" dirty="0">
                <a:solidFill>
                  <a:srgbClr val="C00000"/>
                </a:solidFill>
              </a:rPr>
              <a:t> </a:t>
            </a:r>
            <a:r>
              <a:rPr lang="en-US" altLang="zh-CN" sz="3600" dirty="0">
                <a:solidFill>
                  <a:srgbClr val="C00000"/>
                </a:solidFill>
              </a:rPr>
              <a:t>n.  </a:t>
            </a:r>
            <a:r>
              <a:rPr sz="3600" dirty="0">
                <a:solidFill>
                  <a:srgbClr val="C00000"/>
                </a:solidFill>
              </a:rPr>
              <a:t> </a:t>
            </a:r>
            <a:r>
              <a:rPr sz="3600" dirty="0" err="1">
                <a:solidFill>
                  <a:srgbClr val="C00000"/>
                </a:solidFill>
              </a:rPr>
              <a:t>wài</a:t>
            </a:r>
            <a:r>
              <a:rPr lang="en-US" altLang="zh-CN" sz="3600" dirty="0">
                <a:solidFill>
                  <a:srgbClr val="C00000"/>
                </a:solidFill>
              </a:rPr>
              <a:t>  </a:t>
            </a:r>
            <a:endParaRPr lang="en-US" altLang="zh-CN" sz="3600" dirty="0">
              <a:solidFill>
                <a:srgbClr val="C00000"/>
              </a:solidFill>
            </a:endParaRPr>
          </a:p>
        </p:txBody>
      </p:sp>
      <p:pic>
        <p:nvPicPr>
          <p:cNvPr id="3" name="图片 2" descr="327440"/>
          <p:cNvPicPr>
            <a:picLocks noChangeAspect="1"/>
          </p:cNvPicPr>
          <p:nvPr/>
        </p:nvPicPr>
        <p:blipFill>
          <a:blip r:embed="rId1"/>
          <a:stretch>
            <a:fillRect/>
          </a:stretch>
        </p:blipFill>
        <p:spPr>
          <a:xfrm>
            <a:off x="9038590" y="18415"/>
            <a:ext cx="2178685" cy="2178685"/>
          </a:xfrm>
          <a:prstGeom prst="rect">
            <a:avLst/>
          </a:prstGeom>
        </p:spPr>
      </p:pic>
      <p:pic>
        <p:nvPicPr>
          <p:cNvPr id="4" name="图片 3" descr="982525"/>
          <p:cNvPicPr>
            <a:picLocks noChangeAspect="1"/>
          </p:cNvPicPr>
          <p:nvPr/>
        </p:nvPicPr>
        <p:blipFill>
          <a:blip r:embed="rId2"/>
          <a:stretch>
            <a:fillRect/>
          </a:stretch>
        </p:blipFill>
        <p:spPr>
          <a:xfrm>
            <a:off x="6848475" y="18415"/>
            <a:ext cx="2190115" cy="2190115"/>
          </a:xfrm>
          <a:prstGeom prst="rect">
            <a:avLst/>
          </a:prstGeom>
        </p:spPr>
      </p:pic>
      <p:sp>
        <p:nvSpPr>
          <p:cNvPr id="9" name="文本框 8"/>
          <p:cNvSpPr txBox="1"/>
          <p:nvPr/>
        </p:nvSpPr>
        <p:spPr>
          <a:xfrm>
            <a:off x="449580" y="997307"/>
            <a:ext cx="6141720" cy="646331"/>
          </a:xfrm>
          <a:prstGeom prst="rect">
            <a:avLst/>
          </a:prstGeom>
          <a:noFill/>
        </p:spPr>
        <p:txBody>
          <a:bodyPr wrap="square">
            <a:spAutoFit/>
          </a:bodyPr>
          <a:lstStyle/>
          <a:p>
            <a:r>
              <a:rPr lang="pl-PL" altLang="zh-CN" sz="3600" dirty="0">
                <a:solidFill>
                  <a:srgbClr val="C00000"/>
                </a:solidFill>
              </a:rPr>
              <a:t>outside</a:t>
            </a:r>
            <a:endParaRPr lang="zh-CN" altLang="en-US" sz="3600" dirty="0">
              <a:solidFill>
                <a:srgbClr val="C00000"/>
              </a:solidFill>
            </a:endParaRPr>
          </a:p>
        </p:txBody>
      </p:sp>
      <p:grpSp>
        <p:nvGrpSpPr>
          <p:cNvPr id="22" name="组合 21"/>
          <p:cNvGrpSpPr/>
          <p:nvPr/>
        </p:nvGrpSpPr>
        <p:grpSpPr>
          <a:xfrm>
            <a:off x="510540" y="4457136"/>
            <a:ext cx="12156440" cy="2064532"/>
            <a:chOff x="510540" y="2746196"/>
            <a:chExt cx="12156440" cy="2064532"/>
          </a:xfrm>
        </p:grpSpPr>
        <p:sp>
          <p:nvSpPr>
            <p:cNvPr id="12" name="文本框 11"/>
            <p:cNvSpPr txBox="1"/>
            <p:nvPr/>
          </p:nvSpPr>
          <p:spPr>
            <a:xfrm>
              <a:off x="718820" y="2880391"/>
              <a:ext cx="11948160" cy="1930337"/>
            </a:xfrm>
            <a:prstGeom prst="rect">
              <a:avLst/>
            </a:prstGeom>
            <a:noFill/>
          </p:spPr>
          <p:txBody>
            <a:bodyPr wrap="square">
              <a:spAutoFit/>
            </a:bodyPr>
            <a:lstStyle/>
            <a:p>
              <a:pPr>
                <a:lnSpc>
                  <a:spcPct val="150000"/>
                </a:lnSpc>
              </a:pPr>
              <a:r>
                <a:rPr lang="zh-CN" sz="2800" spc="600" dirty="0">
                  <a:solidFill>
                    <a:schemeClr val="bg1"/>
                  </a:solidFill>
                  <a:latin typeface="楷体" panose="02010609060101010101" pitchFamily="49" charset="-122"/>
                  <a:ea typeface="楷体" panose="02010609060101010101" pitchFamily="49" charset="-122"/>
                </a:rPr>
                <a:t>小明站在教室外边</a:t>
              </a:r>
              <a:r>
                <a:rPr lang="en-US" altLang="zh-CN" sz="2800" spc="600" dirty="0">
                  <a:solidFill>
                    <a:schemeClr val="bg1"/>
                  </a:solidFill>
                  <a:latin typeface="楷体" panose="02010609060101010101" pitchFamily="49" charset="-122"/>
                  <a:ea typeface="楷体" panose="02010609060101010101" pitchFamily="49" charset="-122"/>
                </a:rPr>
                <a:t>/</a:t>
              </a:r>
              <a:r>
                <a:rPr kumimoji="0" lang="zh-CN" altLang="en-US"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外面</a:t>
              </a:r>
              <a:r>
                <a:rPr lang="zh-CN" sz="2800" spc="600" dirty="0">
                  <a:solidFill>
                    <a:schemeClr val="bg1"/>
                  </a:solidFill>
                  <a:latin typeface="楷体" panose="02010609060101010101" pitchFamily="49" charset="-122"/>
                  <a:ea typeface="楷体" panose="02010609060101010101" pitchFamily="49" charset="-122"/>
                </a:rPr>
                <a:t>。</a:t>
              </a:r>
              <a:endParaRPr lang="zh-CN" sz="2800" spc="600" dirty="0">
                <a:solidFill>
                  <a:schemeClr val="bg1"/>
                </a:solidFill>
                <a:latin typeface="楷体" panose="02010609060101010101" pitchFamily="49" charset="-122"/>
                <a:ea typeface="楷体" panose="02010609060101010101" pitchFamily="49" charset="-122"/>
              </a:endParaRPr>
            </a:p>
            <a:p>
              <a:pPr>
                <a:lnSpc>
                  <a:spcPct val="150000"/>
                </a:lnSpc>
              </a:pPr>
              <a:endParaRPr lang="en-US" altLang="zh-CN" sz="2800" spc="600" dirty="0">
                <a:solidFill>
                  <a:schemeClr val="bg1"/>
                </a:solidFill>
                <a:latin typeface="楷体" panose="02010609060101010101" pitchFamily="49" charset="-122"/>
                <a:ea typeface="楷体" panose="02010609060101010101" pitchFamily="49" charset="-122"/>
              </a:endParaRPr>
            </a:p>
            <a:p>
              <a:pPr>
                <a:lnSpc>
                  <a:spcPct val="150000"/>
                </a:lnSpc>
              </a:pPr>
              <a:r>
                <a:rPr lang="zh-CN" sz="2800" spc="600" dirty="0">
                  <a:solidFill>
                    <a:schemeClr val="bg1"/>
                  </a:solidFill>
                  <a:latin typeface="楷体" panose="02010609060101010101" pitchFamily="49" charset="-122"/>
                  <a:ea typeface="楷体" panose="02010609060101010101" pitchFamily="49" charset="-122"/>
                </a:rPr>
                <a:t>山本在外边玩儿</a:t>
              </a:r>
              <a:r>
                <a:rPr lang="en-US" altLang="zh-CN" sz="2800" spc="600" dirty="0">
                  <a:solidFill>
                    <a:schemeClr val="bg1"/>
                  </a:solidFill>
                  <a:latin typeface="楷体" panose="02010609060101010101" pitchFamily="49" charset="-122"/>
                  <a:ea typeface="楷体" panose="02010609060101010101" pitchFamily="49" charset="-122"/>
                </a:rPr>
                <a:t>/</a:t>
              </a:r>
              <a:r>
                <a:rPr kumimoji="0" lang="zh-CN" altLang="en-US"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外面</a:t>
              </a:r>
              <a:r>
                <a:rPr lang="zh-CN" sz="2800" spc="600" dirty="0">
                  <a:solidFill>
                    <a:schemeClr val="bg1"/>
                  </a:solidFill>
                  <a:latin typeface="楷体" panose="02010609060101010101" pitchFamily="49" charset="-122"/>
                  <a:ea typeface="楷体" panose="02010609060101010101" pitchFamily="49" charset="-122"/>
                </a:rPr>
                <a:t>。</a:t>
              </a:r>
              <a:endParaRPr lang="zh-CN" sz="2800" spc="600" dirty="0">
                <a:solidFill>
                  <a:schemeClr val="bg1"/>
                </a:solidFill>
                <a:latin typeface="楷体" panose="02010609060101010101" pitchFamily="49" charset="-122"/>
                <a:ea typeface="楷体" panose="02010609060101010101" pitchFamily="49" charset="-122"/>
              </a:endParaRPr>
            </a:p>
          </p:txBody>
        </p:sp>
        <p:sp>
          <p:nvSpPr>
            <p:cNvPr id="11" name="文本框 10"/>
            <p:cNvSpPr txBox="1"/>
            <p:nvPr/>
          </p:nvSpPr>
          <p:spPr>
            <a:xfrm>
              <a:off x="513715" y="2746196"/>
              <a:ext cx="6334760" cy="369332"/>
            </a:xfrm>
            <a:prstGeom prst="rect">
              <a:avLst/>
            </a:prstGeom>
            <a:noFill/>
          </p:spPr>
          <p:txBody>
            <a:bodyPr wrap="square">
              <a:spAutoFit/>
            </a:bodyPr>
            <a:lstStyle/>
            <a:p>
              <a:r>
                <a:rPr lang="zh-CN" altLang="en-US" dirty="0">
                  <a:solidFill>
                    <a:schemeClr val="bg1"/>
                  </a:solidFill>
                </a:rPr>
                <a:t>xiǎo mínɡ zhàn zài jiào shì wài bian 。 </a:t>
              </a:r>
              <a:endParaRPr lang="zh-CN" altLang="en-US" dirty="0">
                <a:solidFill>
                  <a:schemeClr val="bg1"/>
                </a:solidFill>
              </a:endParaRPr>
            </a:p>
          </p:txBody>
        </p:sp>
        <p:sp>
          <p:nvSpPr>
            <p:cNvPr id="13" name="文本框 12"/>
            <p:cNvSpPr txBox="1"/>
            <p:nvPr/>
          </p:nvSpPr>
          <p:spPr>
            <a:xfrm>
              <a:off x="510540" y="4012981"/>
              <a:ext cx="6334760" cy="369332"/>
            </a:xfrm>
            <a:prstGeom prst="rect">
              <a:avLst/>
            </a:prstGeom>
            <a:noFill/>
          </p:spPr>
          <p:txBody>
            <a:bodyPr wrap="square">
              <a:spAutoFit/>
            </a:bodyPr>
            <a:lstStyle/>
            <a:p>
              <a:r>
                <a:rPr lang="zh-CN" altLang="en-US" dirty="0">
                  <a:solidFill>
                    <a:schemeClr val="bg1"/>
                  </a:solidFill>
                </a:rPr>
                <a:t> shān běn zài wài bian wán ér 。 </a:t>
              </a:r>
              <a:endParaRPr lang="zh-CN" altLang="en-US" dirty="0">
                <a:solidFill>
                  <a:schemeClr val="bg1"/>
                </a:solidFill>
              </a:endParaRPr>
            </a:p>
          </p:txBody>
        </p:sp>
        <p:sp>
          <p:nvSpPr>
            <p:cNvPr id="17" name="文本框 16"/>
            <p:cNvSpPr txBox="1"/>
            <p:nvPr/>
          </p:nvSpPr>
          <p:spPr>
            <a:xfrm>
              <a:off x="5523229" y="3029636"/>
              <a:ext cx="6334760" cy="1754326"/>
            </a:xfrm>
            <a:prstGeom prst="rect">
              <a:avLst/>
            </a:prstGeom>
            <a:noFill/>
          </p:spPr>
          <p:txBody>
            <a:bodyPr wrap="square">
              <a:spAutoFit/>
            </a:bodyPr>
            <a:lstStyle/>
            <a:p>
              <a:r>
                <a:rPr lang="en-US" altLang="zh-CN" dirty="0">
                  <a:solidFill>
                    <a:schemeClr val="bg1"/>
                  </a:solidFill>
                </a:rPr>
                <a:t>Xiao Ming is standing outside the classroom.</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Yamamoto was playing outside. </a:t>
              </a:r>
              <a:endParaRPr lang="zh-CN" altLang="en-US" dirty="0">
                <a:solidFill>
                  <a:schemeClr val="bg1"/>
                </a:solidFill>
              </a:endParaRPr>
            </a:p>
          </p:txBody>
        </p:sp>
      </p:grpSp>
      <p:sp>
        <p:nvSpPr>
          <p:cNvPr id="21" name="文本框 20"/>
          <p:cNvSpPr txBox="1"/>
          <p:nvPr/>
        </p:nvSpPr>
        <p:spPr>
          <a:xfrm>
            <a:off x="72390" y="2250440"/>
            <a:ext cx="11298555" cy="1599565"/>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2800" dirty="0">
                <a:solidFill>
                  <a:schemeClr val="bg1"/>
                </a:solidFill>
                <a:latin typeface="楷体" panose="02010609060101010101" pitchFamily="49" charset="-122"/>
                <a:ea typeface="楷体" panose="02010609060101010101" pitchFamily="49" charset="-122"/>
                <a:sym typeface="+mn-ea"/>
              </a:rPr>
              <a:t>“外”不能单独使用，要在前面加一个名词</a:t>
            </a:r>
            <a:endParaRPr lang="zh-CN" altLang="en-US" sz="2800" dirty="0">
              <a:solidFill>
                <a:schemeClr val="bg1"/>
              </a:solidFill>
              <a:latin typeface="楷体" panose="02010609060101010101" pitchFamily="49" charset="-122"/>
              <a:ea typeface="楷体" panose="02010609060101010101" pitchFamily="49" charset="-122"/>
            </a:endParaRPr>
          </a:p>
          <a:p>
            <a:pPr indent="0" fontAlgn="auto">
              <a:lnSpc>
                <a:spcPct val="100000"/>
              </a:lnSpc>
              <a:buFont typeface="Arial" panose="020B0604020202020204" pitchFamily="34" charset="0"/>
              <a:buNone/>
            </a:pPr>
            <a:r>
              <a:rPr lang="en-US" altLang="zh-CN" sz="2800" dirty="0">
                <a:solidFill>
                  <a:schemeClr val="bg1"/>
                </a:solidFill>
                <a:sym typeface="+mn-ea"/>
              </a:rPr>
              <a:t>   </a:t>
            </a:r>
            <a:r>
              <a:rPr lang="en-US" altLang="zh-CN" sz="2800" spc="-100" dirty="0">
                <a:solidFill>
                  <a:schemeClr val="bg1"/>
                </a:solidFill>
                <a:uFillTx/>
                <a:sym typeface="+mn-ea"/>
              </a:rPr>
              <a:t>“</a:t>
            </a:r>
            <a:r>
              <a:rPr lang="zh-CN" altLang="en-US" sz="2800" spc="-100" dirty="0">
                <a:solidFill>
                  <a:schemeClr val="bg1"/>
                </a:solidFill>
                <a:uFillTx/>
                <a:latin typeface="楷体" panose="02010609060101010101" pitchFamily="49" charset="-122"/>
                <a:ea typeface="楷体" panose="02010609060101010101" pitchFamily="49" charset="-122"/>
                <a:sym typeface="+mn-ea"/>
              </a:rPr>
              <a:t>外</a:t>
            </a:r>
            <a:r>
              <a:rPr lang="en-US" altLang="zh-CN" sz="2800" spc="-100" dirty="0">
                <a:solidFill>
                  <a:schemeClr val="bg1"/>
                </a:solidFill>
                <a:uFillTx/>
                <a:sym typeface="+mn-ea"/>
              </a:rPr>
              <a:t>”cannot be used alone, a noun must be added in front of it. </a:t>
            </a:r>
            <a:endParaRPr lang="en-US" altLang="zh-CN" sz="2800" dirty="0">
              <a:solidFill>
                <a:schemeClr val="bg1"/>
              </a:solidFill>
            </a:endParaRPr>
          </a:p>
          <a:p>
            <a:pPr indent="0" fontAlgn="auto">
              <a:lnSpc>
                <a:spcPct val="100000"/>
              </a:lnSpc>
              <a:buFont typeface="Arial" panose="020B0604020202020204" pitchFamily="34" charset="0"/>
              <a:buNone/>
            </a:pPr>
            <a:r>
              <a:rPr lang="en-US" altLang="zh-CN" sz="2800" dirty="0">
                <a:solidFill>
                  <a:schemeClr val="bg1"/>
                </a:solidFill>
                <a:latin typeface="楷体" panose="02010609060101010101" pitchFamily="49" charset="-122"/>
                <a:ea typeface="楷体" panose="02010609060101010101" pitchFamily="49" charset="-122"/>
                <a:sym typeface="+mn-ea"/>
              </a:rPr>
              <a:t>    </a:t>
            </a:r>
            <a:r>
              <a:rPr lang="zh-CN" altLang="en-US" sz="2800" dirty="0">
                <a:solidFill>
                  <a:schemeClr val="bg1"/>
                </a:solidFill>
                <a:latin typeface="楷体" panose="02010609060101010101" pitchFamily="49" charset="-122"/>
                <a:ea typeface="楷体" panose="02010609060101010101" pitchFamily="49" charset="-122"/>
                <a:sym typeface="+mn-ea"/>
              </a:rPr>
              <a:t>例：房间外，教室外，校外</a:t>
            </a:r>
            <a:endParaRPr kumimoji="0" lang="en-US" altLang="zh-CN" sz="2800" b="1" i="0" u="none" strike="noStrike" kern="1200" cap="none" spc="0" normalizeH="0" baseline="0" noProof="0" dirty="0" err="1">
              <a:ln>
                <a:noFill/>
              </a:ln>
              <a:solidFill>
                <a:srgbClr val="C00000"/>
              </a:solidFill>
              <a:effectLst/>
              <a:uLnTx/>
              <a:uFillTx/>
              <a:latin typeface="Century Gothic"/>
              <a:ea typeface="宋体" panose="02010600030101010101" pitchFamily="2" charset="-122"/>
              <a:cs typeface="+mn-cs"/>
            </a:endParaRPr>
          </a:p>
        </p:txBody>
      </p:sp>
      <p:sp>
        <p:nvSpPr>
          <p:cNvPr id="2" name="文本框 1"/>
          <p:cNvSpPr txBox="1"/>
          <p:nvPr/>
        </p:nvSpPr>
        <p:spPr>
          <a:xfrm>
            <a:off x="72390" y="3959225"/>
            <a:ext cx="7409815" cy="521970"/>
          </a:xfrm>
          <a:prstGeom prst="rect">
            <a:avLst/>
          </a:prstGeom>
          <a:noFill/>
        </p:spPr>
        <p:txBody>
          <a:bodyPr wrap="none" rtlCol="0" anchor="t">
            <a:spAutoFit/>
          </a:bodyPr>
          <a:lstStyle/>
          <a:p>
            <a:pPr marL="457200" marR="0" lvl="0" indent="-457200" algn="l" defTabSz="457200" rtl="0" fontAlgn="auto">
              <a:lnSpc>
                <a:spcPct val="100000"/>
              </a:lnSpc>
              <a:spcBef>
                <a:spcPts val="0"/>
              </a:spcBef>
              <a:spcAft>
                <a:spcPts val="0"/>
              </a:spcAft>
              <a:buClrTx/>
              <a:buSzTx/>
              <a:buFont typeface="Arial" panose="020B0604020202020204" pitchFamily="34" charset="0"/>
              <a:buChar char="•"/>
              <a:defRPr/>
            </a:pP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sym typeface="+mn-ea"/>
              </a:rPr>
              <a:t>外边</a:t>
            </a:r>
            <a:r>
              <a:rPr lang="en-US" altLang="zh-CN" sz="2800" noProof="0" dirty="0">
                <a:ln>
                  <a:noFill/>
                </a:ln>
                <a:solidFill>
                  <a:prstClr val="black"/>
                </a:solidFill>
                <a:effectLst/>
                <a:uLnTx/>
                <a:uFillTx/>
                <a:latin typeface="楷体" panose="02010609060101010101" pitchFamily="49" charset="-122"/>
                <a:ea typeface="楷体" panose="02010609060101010101" pitchFamily="49" charset="-122"/>
                <a:sym typeface="+mn-ea"/>
              </a:rPr>
              <a:t> </a:t>
            </a:r>
            <a:r>
              <a:rPr lang="en-US" altLang="zh-CN" sz="2800" noProof="0" dirty="0" err="1">
                <a:ln>
                  <a:noFill/>
                </a:ln>
                <a:solidFill>
                  <a:prstClr val="black"/>
                </a:solidFill>
                <a:effectLst/>
                <a:uLnTx/>
                <a:uFillTx/>
                <a:latin typeface="Century Gothic"/>
                <a:ea typeface="宋体" panose="02010600030101010101" pitchFamily="2" charset="-122"/>
                <a:sym typeface="+mn-ea"/>
              </a:rPr>
              <a:t>wài </a:t>
            </a:r>
            <a:r>
              <a:rPr lang="en-US" altLang="zh-CN" sz="2800" dirty="0" err="1">
                <a:solidFill>
                  <a:schemeClr val="bg1"/>
                </a:solidFill>
                <a:sym typeface="+mn-ea"/>
              </a:rPr>
              <a:t>biān </a:t>
            </a:r>
            <a:r>
              <a:rPr lang="en-US" altLang="zh-CN" sz="2800" noProof="0" dirty="0">
                <a:ln>
                  <a:noFill/>
                </a:ln>
                <a:solidFill>
                  <a:prstClr val="black"/>
                </a:solidFill>
                <a:effectLst/>
                <a:uLnTx/>
                <a:uFillTx/>
                <a:latin typeface="楷体" panose="02010609060101010101" pitchFamily="49" charset="-122"/>
                <a:ea typeface="楷体" panose="02010609060101010101" pitchFamily="49" charset="-122"/>
                <a:sym typeface="+mn-ea"/>
              </a:rPr>
              <a:t>= </a:t>
            </a: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sym typeface="+mn-ea"/>
              </a:rPr>
              <a:t>外面 </a:t>
            </a:r>
            <a:r>
              <a:rPr lang="en-US" altLang="zh-CN" sz="2800" noProof="0" dirty="0" err="1">
                <a:ln>
                  <a:noFill/>
                </a:ln>
                <a:solidFill>
                  <a:prstClr val="black"/>
                </a:solidFill>
                <a:effectLst/>
                <a:uLnTx/>
                <a:uFillTx/>
                <a:latin typeface="Century Gothic"/>
                <a:ea typeface="宋体" panose="02010600030101010101" pitchFamily="2" charset="-122"/>
                <a:sym typeface="+mn-ea"/>
              </a:rPr>
              <a:t>wài</a:t>
            </a:r>
            <a:r>
              <a:rPr lang="en-US" altLang="zh-CN" sz="2800" noProof="0" dirty="0">
                <a:ln>
                  <a:noFill/>
                </a:ln>
                <a:solidFill>
                  <a:prstClr val="black"/>
                </a:solidFill>
                <a:effectLst/>
                <a:uLnTx/>
                <a:uFillTx/>
                <a:latin typeface="Century Gothic"/>
                <a:ea typeface="宋体" panose="02010600030101010101" pitchFamily="2" charset="-122"/>
                <a:sym typeface="+mn-ea"/>
              </a:rPr>
              <a:t> </a:t>
            </a:r>
            <a:r>
              <a:rPr lang="en-US" altLang="zh-CN" sz="2800" noProof="0" dirty="0" err="1">
                <a:ln>
                  <a:noFill/>
                </a:ln>
                <a:solidFill>
                  <a:prstClr val="black"/>
                </a:solidFill>
                <a:effectLst/>
                <a:uLnTx/>
                <a:uFillTx/>
                <a:latin typeface="Century Gothic"/>
                <a:ea typeface="宋体" panose="02010600030101010101" pitchFamily="2" charset="-122"/>
                <a:sym typeface="+mn-ea"/>
              </a:rPr>
              <a:t>miàn  </a:t>
            </a:r>
            <a:r>
              <a:rPr lang="en-US" altLang="zh-CN" sz="2800" b="1" noProof="0" dirty="0" err="1">
                <a:ln>
                  <a:noFill/>
                </a:ln>
                <a:solidFill>
                  <a:srgbClr val="C00000"/>
                </a:solidFill>
                <a:effectLst/>
                <a:uLnTx/>
                <a:uFillTx/>
                <a:latin typeface="Century Gothic"/>
                <a:ea typeface="宋体" panose="02010600030101010101" pitchFamily="2" charset="-122"/>
                <a:sym typeface="+mn-ea"/>
              </a:rPr>
              <a:t>outside</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000" dirty="0">
                <a:solidFill>
                  <a:srgbClr val="C00000"/>
                </a:solidFill>
              </a:rPr>
              <a:t>上</a:t>
            </a:r>
            <a:r>
              <a:rPr lang="en-US" sz="4000" dirty="0">
                <a:solidFill>
                  <a:srgbClr val="C00000"/>
                </a:solidFill>
              </a:rPr>
              <a:t>(</a:t>
            </a:r>
            <a:r>
              <a:rPr sz="4000" dirty="0">
                <a:solidFill>
                  <a:srgbClr val="C00000"/>
                </a:solidFill>
              </a:rPr>
              <a:t>边</a:t>
            </a:r>
            <a:r>
              <a:rPr lang="en-US" sz="4000" dirty="0">
                <a:solidFill>
                  <a:srgbClr val="C00000"/>
                </a:solidFill>
              </a:rPr>
              <a:t>) </a:t>
            </a:r>
            <a:r>
              <a:rPr sz="4000" dirty="0" err="1">
                <a:solidFill>
                  <a:srgbClr val="C00000"/>
                </a:solidFill>
              </a:rPr>
              <a:t>shàng</a:t>
            </a:r>
            <a:r>
              <a:rPr sz="4000" dirty="0">
                <a:solidFill>
                  <a:srgbClr val="C00000"/>
                </a:solidFill>
              </a:rPr>
              <a:t> </a:t>
            </a:r>
            <a:r>
              <a:rPr sz="4000" dirty="0" err="1">
                <a:solidFill>
                  <a:srgbClr val="C00000"/>
                </a:solidFill>
              </a:rPr>
              <a:t>biān</a:t>
            </a:r>
            <a:r>
              <a:rPr sz="4000" dirty="0">
                <a:solidFill>
                  <a:srgbClr val="C00000"/>
                </a:solidFill>
              </a:rPr>
              <a:t> 	</a:t>
            </a:r>
            <a:br>
              <a:rPr sz="4000" dirty="0">
                <a:solidFill>
                  <a:srgbClr val="C00000"/>
                </a:solidFill>
              </a:rPr>
            </a:br>
            <a:endParaRPr sz="4000" dirty="0">
              <a:solidFill>
                <a:srgbClr val="C00000"/>
              </a:solidFill>
            </a:endParaRPr>
          </a:p>
        </p:txBody>
      </p:sp>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文本框 6"/>
          <p:cNvSpPr txBox="1"/>
          <p:nvPr/>
        </p:nvSpPr>
        <p:spPr>
          <a:xfrm>
            <a:off x="646111" y="1853248"/>
            <a:ext cx="8449733" cy="5734050"/>
          </a:xfrm>
          <a:prstGeom prst="rect">
            <a:avLst/>
          </a:prstGeom>
          <a:noFill/>
        </p:spPr>
        <p:txBody>
          <a:bodyPr wrap="square" rtlCol="0">
            <a:spAutoFit/>
          </a:bodyPr>
          <a:lstStyle/>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rPr>
              <a:t>（</a:t>
            </a:r>
            <a:r>
              <a:rPr lang="en-US" altLang="zh-CN" sz="2800" dirty="0">
                <a:solidFill>
                  <a:schemeClr val="bg1"/>
                </a:solidFill>
                <a:latin typeface="楷体" panose="02010609060101010101" pitchFamily="49" charset="-122"/>
                <a:ea typeface="楷体" panose="02010609060101010101" pitchFamily="49" charset="-122"/>
                <a:cs typeface="+mj-cs"/>
              </a:rPr>
              <a:t>1</a:t>
            </a:r>
            <a:r>
              <a:rPr lang="zh-CN" altLang="en-US" sz="2800" dirty="0">
                <a:solidFill>
                  <a:schemeClr val="bg1"/>
                </a:solidFill>
                <a:latin typeface="楷体" panose="02010609060101010101" pitchFamily="49" charset="-122"/>
                <a:ea typeface="楷体" panose="02010609060101010101" pitchFamily="49" charset="-122"/>
                <a:cs typeface="+mj-cs"/>
              </a:rPr>
              <a:t>）[upside]上侧或上部</a:t>
            </a:r>
            <a:endParaRPr lang="zh-CN" altLang="en-US" sz="2800" dirty="0">
              <a:solidFill>
                <a:schemeClr val="bg1"/>
              </a:solidFill>
              <a:latin typeface="楷体" panose="02010609060101010101" pitchFamily="49" charset="-122"/>
              <a:ea typeface="楷体" panose="02010609060101010101" pitchFamily="49" charset="-122"/>
              <a:cs typeface="+mj-cs"/>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rPr>
              <a:t>书架上有很多书。</a:t>
            </a: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rPr>
              <a:t>桌子上，椅子上，桌子上</a:t>
            </a:r>
            <a:endParaRPr lang="zh-CN" altLang="en-US" sz="2800" dirty="0">
              <a:solidFill>
                <a:schemeClr val="bg1"/>
              </a:solidFill>
              <a:latin typeface="楷体" panose="02010609060101010101" pitchFamily="49" charset="-122"/>
              <a:ea typeface="楷体" panose="02010609060101010101" pitchFamily="49" charset="-122"/>
              <a:cs typeface="+mj-cs"/>
            </a:endParaRPr>
          </a:p>
          <a:p>
            <a:pPr>
              <a:lnSpc>
                <a:spcPts val="4000"/>
              </a:lnSpc>
            </a:pP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rPr>
              <a:t>（</a:t>
            </a:r>
            <a:r>
              <a:rPr lang="en-US" altLang="zh-CN" sz="2800" dirty="0">
                <a:solidFill>
                  <a:schemeClr val="bg1"/>
                </a:solidFill>
                <a:latin typeface="楷体" panose="02010609060101010101" pitchFamily="49" charset="-122"/>
                <a:ea typeface="楷体" panose="02010609060101010101" pitchFamily="49" charset="-122"/>
                <a:cs typeface="+mj-cs"/>
              </a:rPr>
              <a:t>2</a:t>
            </a:r>
            <a:r>
              <a:rPr lang="zh-CN" altLang="en-US" sz="2800" dirty="0">
                <a:solidFill>
                  <a:schemeClr val="bg1"/>
                </a:solidFill>
                <a:latin typeface="楷体" panose="02010609060101010101" pitchFamily="49" charset="-122"/>
                <a:ea typeface="楷体" panose="02010609060101010101" pitchFamily="49" charset="-122"/>
                <a:cs typeface="+mj-cs"/>
              </a:rPr>
              <a:t>）物体的表面</a:t>
            </a:r>
            <a:endParaRPr lang="zh-CN" altLang="en-US" sz="2800" dirty="0">
              <a:solidFill>
                <a:schemeClr val="bg1"/>
              </a:solidFill>
              <a:latin typeface="楷体" panose="02010609060101010101" pitchFamily="49" charset="-122"/>
              <a:ea typeface="楷体" panose="02010609060101010101" pitchFamily="49" charset="-122"/>
              <a:cs typeface="+mj-cs"/>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sym typeface="+mn-ea"/>
              </a:rPr>
              <a:t>老师往黑板上写字。</a:t>
            </a:r>
            <a:endParaRPr lang="zh-CN" altLang="en-US" sz="2800" dirty="0">
              <a:solidFill>
                <a:schemeClr val="bg1"/>
              </a:solidFill>
              <a:latin typeface="楷体" panose="02010609060101010101" pitchFamily="49" charset="-122"/>
              <a:ea typeface="楷体" panose="02010609060101010101" pitchFamily="49" charset="-122"/>
              <a:cs typeface="+mj-cs"/>
              <a:sym typeface="+mn-ea"/>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rPr>
              <a:t>把汉字写在本子上。</a:t>
            </a:r>
            <a:endParaRPr lang="zh-CN" altLang="en-US" sz="2800" dirty="0">
              <a:solidFill>
                <a:schemeClr val="bg1"/>
              </a:solidFill>
              <a:latin typeface="楷体" panose="02010609060101010101" pitchFamily="49" charset="-122"/>
              <a:ea typeface="楷体" panose="02010609060101010101" pitchFamily="49" charset="-122"/>
              <a:cs typeface="+mj-cs"/>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cs typeface="+mj-cs"/>
              </a:rPr>
              <a:t>《红楼梦．第八七回》：「黛玉手中自拿著两方旧帕，上边写著字迹，在那里对著滴泪。」</a:t>
            </a:r>
            <a:endParaRPr lang="zh-CN" altLang="en-US" sz="2800" dirty="0">
              <a:solidFill>
                <a:schemeClr val="bg1"/>
              </a:solidFill>
              <a:latin typeface="楷体" panose="02010609060101010101" pitchFamily="49" charset="-122"/>
              <a:ea typeface="楷体" panose="02010609060101010101" pitchFamily="49" charset="-122"/>
              <a:cs typeface="+mj-cs"/>
            </a:endParaRPr>
          </a:p>
          <a:p>
            <a:pPr>
              <a:lnSpc>
                <a:spcPts val="4000"/>
              </a:lnSpc>
            </a:pPr>
            <a:endParaRPr lang="zh-CN" altLang="en-US" sz="2800" dirty="0">
              <a:solidFill>
                <a:schemeClr val="bg1"/>
              </a:solidFill>
              <a:latin typeface="楷体" panose="02010609060101010101" pitchFamily="49" charset="-122"/>
              <a:ea typeface="楷体" panose="02010609060101010101" pitchFamily="49" charset="-122"/>
            </a:endParaRPr>
          </a:p>
          <a:p>
            <a:pPr>
              <a:lnSpc>
                <a:spcPts val="4000"/>
              </a:lnSpc>
            </a:pPr>
            <a:endParaRPr lang="en-US" altLang="zh-CN" sz="2800" dirty="0">
              <a:solidFill>
                <a:schemeClr val="bg1"/>
              </a:solidFill>
              <a:latin typeface="楷体" panose="02010609060101010101" pitchFamily="49" charset="-122"/>
              <a:ea typeface="楷体" panose="02010609060101010101" pitchFamily="49" charset="-122"/>
            </a:endParaRPr>
          </a:p>
        </p:txBody>
      </p:sp>
      <p:pic>
        <p:nvPicPr>
          <p:cNvPr id="6" name="图片 5" descr="883997"/>
          <p:cNvPicPr>
            <a:picLocks noChangeAspect="1"/>
          </p:cNvPicPr>
          <p:nvPr/>
        </p:nvPicPr>
        <p:blipFill>
          <a:blip r:embed="rId1"/>
          <a:stretch>
            <a:fillRect/>
          </a:stretch>
        </p:blipFill>
        <p:spPr>
          <a:xfrm>
            <a:off x="6451575" y="0"/>
            <a:ext cx="2340000" cy="2340000"/>
          </a:xfrm>
          <a:prstGeom prst="rect">
            <a:avLst/>
          </a:prstGeom>
        </p:spPr>
      </p:pic>
      <p:pic>
        <p:nvPicPr>
          <p:cNvPr id="9" name="图片 8" descr="327440"/>
          <p:cNvPicPr>
            <a:picLocks noChangeAspect="1"/>
          </p:cNvPicPr>
          <p:nvPr/>
        </p:nvPicPr>
        <p:blipFill>
          <a:blip r:embed="rId2"/>
          <a:stretch>
            <a:fillRect/>
          </a:stretch>
        </p:blipFill>
        <p:spPr>
          <a:xfrm>
            <a:off x="8791575" y="0"/>
            <a:ext cx="2340000" cy="234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7200" y="538802"/>
            <a:ext cx="7993379" cy="645160"/>
          </a:xfrm>
          <a:prstGeom prst="rect">
            <a:avLst/>
          </a:prstGeom>
          <a:noFill/>
        </p:spPr>
        <p:txBody>
          <a:bodyPr wrap="square">
            <a:spAutoFit/>
          </a:bodyPr>
          <a:lstStyle/>
          <a:p>
            <a:r>
              <a:rPr lang="zh-CN" altLang="en-US" sz="3600" dirty="0">
                <a:solidFill>
                  <a:srgbClr val="C00000"/>
                </a:solidFill>
              </a:rPr>
              <a:t>把 </a:t>
            </a:r>
            <a:r>
              <a:rPr lang="en-US" altLang="zh-CN" sz="3600" dirty="0" err="1">
                <a:solidFill>
                  <a:srgbClr val="C00000"/>
                </a:solidFill>
              </a:rPr>
              <a:t>bǎ</a:t>
            </a:r>
            <a:endParaRPr lang="zh-CN" altLang="en-US" sz="3600" dirty="0">
              <a:solidFill>
                <a:srgbClr val="C00000"/>
              </a:solidFill>
            </a:endParaRPr>
          </a:p>
        </p:txBody>
      </p:sp>
      <p:sp>
        <p:nvSpPr>
          <p:cNvPr id="12" name="文本框 11"/>
          <p:cNvSpPr txBox="1"/>
          <p:nvPr/>
        </p:nvSpPr>
        <p:spPr>
          <a:xfrm>
            <a:off x="255270" y="1268730"/>
            <a:ext cx="8973820" cy="5220970"/>
          </a:xfrm>
          <a:prstGeom prst="rect">
            <a:avLst/>
          </a:prstGeom>
          <a:noFill/>
        </p:spPr>
        <p:txBody>
          <a:bodyPr wrap="square">
            <a:spAutoFit/>
          </a:bodyPr>
          <a:lstStyle/>
          <a:p>
            <a:pPr marL="457200" indent="-457200">
              <a:lnSpc>
                <a:spcPts val="4000"/>
              </a:lnSpc>
              <a:buFont typeface="Arial" panose="020B0604020202020204" pitchFamily="34" charset="0"/>
              <a:buChar char="•"/>
            </a:pPr>
            <a:r>
              <a:rPr lang="en-US" altLang="zh-CN" sz="2800" dirty="0">
                <a:solidFill>
                  <a:schemeClr val="bg1"/>
                </a:solidFill>
                <a:latin typeface="楷体" panose="02010609060101010101" pitchFamily="49" charset="-122"/>
                <a:ea typeface="楷体" panose="02010609060101010101" pitchFamily="49" charset="-122"/>
              </a:rPr>
              <a:t>【</a:t>
            </a:r>
            <a:r>
              <a:rPr lang="zh-CN" altLang="en-US" sz="2800" dirty="0">
                <a:solidFill>
                  <a:schemeClr val="bg1"/>
                </a:solidFill>
                <a:latin typeface="楷体" panose="02010609060101010101" pitchFamily="49" charset="-122"/>
                <a:ea typeface="楷体" panose="02010609060101010101" pitchFamily="49" charset="-122"/>
              </a:rPr>
              <a:t>把手</a:t>
            </a:r>
            <a:r>
              <a:rPr lang="en-US" altLang="zh-CN" sz="2800" dirty="0">
                <a:solidFill>
                  <a:schemeClr val="bg1"/>
                </a:solidFill>
                <a:latin typeface="楷体" panose="02010609060101010101" pitchFamily="49" charset="-122"/>
                <a:ea typeface="楷体" panose="02010609060101010101" pitchFamily="49" charset="-122"/>
              </a:rPr>
              <a:t>】</a:t>
            </a:r>
            <a:r>
              <a:rPr lang="en-US" altLang="zh-CN" sz="2400" dirty="0">
                <a:solidFill>
                  <a:schemeClr val="bg1"/>
                </a:solidFill>
                <a:ea typeface="楷体" panose="02010609060101010101" pitchFamily="49" charset="-122"/>
              </a:rPr>
              <a:t>handle;</a:t>
            </a:r>
            <a:r>
              <a:rPr lang="zh-CN" altLang="en-US" sz="2400" dirty="0">
                <a:solidFill>
                  <a:schemeClr val="bg1"/>
                </a:solidFill>
                <a:ea typeface="楷体" panose="02010609060101010101" pitchFamily="49" charset="-122"/>
              </a:rPr>
              <a:t> </a:t>
            </a:r>
            <a:r>
              <a:rPr lang="en-US" altLang="zh-CN" sz="2400" dirty="0">
                <a:solidFill>
                  <a:schemeClr val="bg1"/>
                </a:solidFill>
                <a:ea typeface="楷体" panose="02010609060101010101" pitchFamily="49" charset="-122"/>
              </a:rPr>
              <a:t>grip</a:t>
            </a:r>
            <a:endParaRPr lang="en-US" altLang="zh-CN" sz="2400" dirty="0">
              <a:solidFill>
                <a:schemeClr val="bg1"/>
              </a:solidFill>
              <a:ea typeface="楷体" panose="02010609060101010101" pitchFamily="49" charset="-122"/>
            </a:endParaRPr>
          </a:p>
          <a:p>
            <a:pPr marL="457200" indent="-457200">
              <a:lnSpc>
                <a:spcPts val="4000"/>
              </a:lnSpc>
              <a:buFont typeface="Arial" panose="020B0604020202020204" pitchFamily="34" charset="0"/>
              <a:buChar char="•"/>
            </a:pPr>
            <a:r>
              <a:rPr lang="en-US" altLang="zh-CN" sz="2800" dirty="0">
                <a:solidFill>
                  <a:schemeClr val="bg1"/>
                </a:solidFill>
                <a:latin typeface="楷体" panose="02010609060101010101" pitchFamily="49" charset="-122"/>
                <a:ea typeface="楷体" panose="02010609060101010101" pitchFamily="49" charset="-122"/>
              </a:rPr>
              <a:t>【</a:t>
            </a:r>
            <a:r>
              <a:rPr lang="zh-CN" altLang="en-US" sz="2800" dirty="0">
                <a:solidFill>
                  <a:schemeClr val="bg1"/>
                </a:solidFill>
                <a:latin typeface="楷体" panose="02010609060101010101" pitchFamily="49" charset="-122"/>
                <a:ea typeface="楷体" panose="02010609060101010101" pitchFamily="49" charset="-122"/>
              </a:rPr>
              <a:t>把柄</a:t>
            </a:r>
            <a:r>
              <a:rPr lang="en-US" altLang="zh-CN" sz="2800" dirty="0">
                <a:solidFill>
                  <a:schemeClr val="bg1"/>
                </a:solidFill>
                <a:latin typeface="楷体" panose="02010609060101010101" pitchFamily="49" charset="-122"/>
                <a:ea typeface="楷体" panose="02010609060101010101" pitchFamily="49" charset="-122"/>
              </a:rPr>
              <a:t>】</a:t>
            </a:r>
            <a:r>
              <a:rPr lang="en-US" altLang="zh-CN" sz="2400" dirty="0" err="1">
                <a:solidFill>
                  <a:schemeClr val="bg1"/>
                </a:solidFill>
                <a:ea typeface="楷体" panose="02010609060101010101" pitchFamily="49" charset="-122"/>
              </a:rPr>
              <a:t>bǎ</a:t>
            </a:r>
            <a:r>
              <a:rPr lang="en-US" altLang="zh-CN" sz="2400" dirty="0">
                <a:solidFill>
                  <a:schemeClr val="bg1"/>
                </a:solidFill>
                <a:ea typeface="楷体" panose="02010609060101010101" pitchFamily="49" charset="-122"/>
              </a:rPr>
              <a:t> </a:t>
            </a:r>
            <a:r>
              <a:rPr lang="en-US" altLang="zh-CN" sz="2400" dirty="0" err="1">
                <a:solidFill>
                  <a:schemeClr val="bg1"/>
                </a:solidFill>
                <a:ea typeface="楷体" panose="02010609060101010101" pitchFamily="49" charset="-122"/>
              </a:rPr>
              <a:t>bǐng〖handle</a:t>
            </a:r>
            <a:r>
              <a:rPr lang="en-US" altLang="zh-CN" sz="2400" dirty="0">
                <a:solidFill>
                  <a:schemeClr val="bg1"/>
                </a:solidFill>
                <a:ea typeface="楷体" panose="02010609060101010101" pitchFamily="49" charset="-122"/>
              </a:rPr>
              <a:t>〗</a:t>
            </a:r>
            <a:endParaRPr lang="en-US" altLang="zh-CN" sz="2400" dirty="0">
              <a:solidFill>
                <a:schemeClr val="bg1"/>
              </a:solidFill>
              <a:ea typeface="楷体" panose="02010609060101010101" pitchFamily="49" charset="-122"/>
            </a:endParaRPr>
          </a:p>
          <a:p>
            <a:pPr>
              <a:lnSpc>
                <a:spcPts val="4000"/>
              </a:lnSpc>
            </a:pPr>
            <a:r>
              <a:rPr lang="en-US" altLang="zh-CN" sz="2400" dirty="0">
                <a:solidFill>
                  <a:schemeClr val="bg1"/>
                </a:solidFill>
                <a:ea typeface="楷体" panose="02010609060101010101" pitchFamily="49" charset="-122"/>
              </a:rPr>
              <a:t>        Metaphor refers to blackmail or to negotiate      credentials (such as a pretext or opportunity) </a:t>
            </a:r>
            <a:endParaRPr lang="en-US" altLang="zh-CN" sz="2400" dirty="0">
              <a:solidFill>
                <a:schemeClr val="bg1"/>
              </a:solidFill>
              <a:ea typeface="楷体" panose="02010609060101010101" pitchFamily="49" charset="-122"/>
            </a:endParaRPr>
          </a:p>
          <a:p>
            <a:pPr>
              <a:lnSpc>
                <a:spcPts val="4000"/>
              </a:lnSpc>
            </a:pPr>
            <a:r>
              <a:rPr lang="zh-CN" altLang="en-US" sz="2800" dirty="0">
                <a:solidFill>
                  <a:schemeClr val="bg1"/>
                </a:solidFill>
                <a:latin typeface="楷体" panose="02010609060101010101" pitchFamily="49" charset="-122"/>
                <a:ea typeface="楷体" panose="02010609060101010101" pitchFamily="49" charset="-122"/>
              </a:rPr>
              <a:t>例句：他抓住了我的把柄。</a:t>
            </a:r>
            <a:r>
              <a:rPr lang="en-US" altLang="zh-CN" sz="2400" dirty="0" err="1">
                <a:solidFill>
                  <a:schemeClr val="bg1"/>
                </a:solidFill>
                <a:ea typeface="楷体" panose="02010609060101010101" pitchFamily="49" charset="-122"/>
              </a:rPr>
              <a:t>tā</a:t>
            </a:r>
            <a:r>
              <a:rPr lang="en-US" altLang="zh-CN" sz="2400" dirty="0">
                <a:solidFill>
                  <a:schemeClr val="bg1"/>
                </a:solidFill>
                <a:ea typeface="楷体" panose="02010609060101010101" pitchFamily="49" charset="-122"/>
              </a:rPr>
              <a:t> </a:t>
            </a:r>
            <a:r>
              <a:rPr lang="en-US" altLang="zh-CN" sz="2400" dirty="0" err="1">
                <a:solidFill>
                  <a:schemeClr val="bg1"/>
                </a:solidFill>
                <a:ea typeface="楷体" panose="02010609060101010101" pitchFamily="49" charset="-122"/>
              </a:rPr>
              <a:t>zhuā</a:t>
            </a:r>
            <a:r>
              <a:rPr lang="en-US" altLang="zh-CN" sz="2400" dirty="0">
                <a:solidFill>
                  <a:schemeClr val="bg1"/>
                </a:solidFill>
                <a:ea typeface="楷体" panose="02010609060101010101" pitchFamily="49" charset="-122"/>
              </a:rPr>
              <a:t> </a:t>
            </a:r>
            <a:r>
              <a:rPr lang="en-US" altLang="zh-CN" sz="2400" dirty="0" err="1">
                <a:solidFill>
                  <a:schemeClr val="bg1"/>
                </a:solidFill>
                <a:ea typeface="楷体" panose="02010609060101010101" pitchFamily="49" charset="-122"/>
              </a:rPr>
              <a:t>zhù</a:t>
            </a:r>
            <a:r>
              <a:rPr lang="en-US" altLang="zh-CN" sz="2400" dirty="0">
                <a:solidFill>
                  <a:schemeClr val="bg1"/>
                </a:solidFill>
                <a:ea typeface="楷体" panose="02010609060101010101" pitchFamily="49" charset="-122"/>
              </a:rPr>
              <a:t> le </a:t>
            </a:r>
            <a:r>
              <a:rPr lang="en-US" altLang="zh-CN" sz="2400" dirty="0" err="1">
                <a:solidFill>
                  <a:schemeClr val="bg1"/>
                </a:solidFill>
                <a:ea typeface="楷体" panose="02010609060101010101" pitchFamily="49" charset="-122"/>
              </a:rPr>
              <a:t>wǒ</a:t>
            </a:r>
            <a:r>
              <a:rPr lang="en-US" altLang="zh-CN" sz="2400" dirty="0">
                <a:solidFill>
                  <a:schemeClr val="bg1"/>
                </a:solidFill>
                <a:ea typeface="楷体" panose="02010609060101010101" pitchFamily="49" charset="-122"/>
              </a:rPr>
              <a:t> de </a:t>
            </a:r>
            <a:r>
              <a:rPr lang="en-US" altLang="zh-CN" sz="2400" dirty="0" err="1">
                <a:solidFill>
                  <a:schemeClr val="bg1"/>
                </a:solidFill>
                <a:ea typeface="楷体" panose="02010609060101010101" pitchFamily="49" charset="-122"/>
              </a:rPr>
              <a:t>bǎ</a:t>
            </a:r>
            <a:r>
              <a:rPr lang="en-US" altLang="zh-CN" sz="2400" dirty="0">
                <a:solidFill>
                  <a:schemeClr val="bg1"/>
                </a:solidFill>
                <a:ea typeface="楷体" panose="02010609060101010101" pitchFamily="49" charset="-122"/>
              </a:rPr>
              <a:t> </a:t>
            </a:r>
            <a:r>
              <a:rPr lang="en-US" altLang="zh-CN" sz="2400" dirty="0" err="1">
                <a:solidFill>
                  <a:schemeClr val="bg1"/>
                </a:solidFill>
                <a:ea typeface="楷体" panose="02010609060101010101" pitchFamily="49" charset="-122"/>
              </a:rPr>
              <a:t>bǐng</a:t>
            </a:r>
            <a:endParaRPr lang="en-US" altLang="zh-CN" sz="2400" dirty="0" err="1">
              <a:solidFill>
                <a:schemeClr val="bg1"/>
              </a:solidFill>
              <a:ea typeface="楷体" panose="02010609060101010101" pitchFamily="49" charset="-122"/>
            </a:endParaRPr>
          </a:p>
          <a:p>
            <a:pPr marL="457200" indent="-457200">
              <a:lnSpc>
                <a:spcPts val="4000"/>
              </a:lnSpc>
              <a:buFont typeface="Arial" panose="020B0604020202020204" pitchFamily="34" charset="0"/>
              <a:buChar char="•"/>
            </a:pPr>
            <a:r>
              <a:rPr lang="en-US" altLang="zh-CN" sz="2400" dirty="0">
                <a:solidFill>
                  <a:schemeClr val="bg1"/>
                </a:solidFill>
                <a:latin typeface="楷体" panose="02010609060101010101" pitchFamily="49" charset="-122"/>
                <a:ea typeface="楷体" panose="02010609060101010101" pitchFamily="49" charset="-122"/>
                <a:sym typeface="+mn-ea"/>
              </a:rPr>
              <a:t>【</a:t>
            </a:r>
            <a:r>
              <a:rPr lang="zh-CN" altLang="en-US" sz="2400" dirty="0">
                <a:solidFill>
                  <a:schemeClr val="bg1"/>
                </a:solidFill>
                <a:latin typeface="楷体" panose="02010609060101010101" pitchFamily="49" charset="-122"/>
                <a:ea typeface="楷体" panose="02010609060101010101" pitchFamily="49" charset="-122"/>
                <a:sym typeface="+mn-ea"/>
              </a:rPr>
              <a:t>量词</a:t>
            </a:r>
            <a:r>
              <a:rPr lang="en-US" altLang="zh-CN" sz="2400" dirty="0">
                <a:solidFill>
                  <a:schemeClr val="bg1"/>
                </a:solidFill>
                <a:latin typeface="楷体" panose="02010609060101010101" pitchFamily="49" charset="-122"/>
                <a:ea typeface="楷体" panose="02010609060101010101" pitchFamily="49" charset="-122"/>
                <a:sym typeface="+mn-ea"/>
              </a:rPr>
              <a:t>】</a:t>
            </a:r>
            <a:r>
              <a:rPr lang="zh-CN" altLang="en-US" sz="2400" dirty="0">
                <a:solidFill>
                  <a:schemeClr val="bg1"/>
                </a:solidFill>
                <a:latin typeface="楷体" panose="02010609060101010101" pitchFamily="49" charset="-122"/>
                <a:ea typeface="楷体" panose="02010609060101010101" pitchFamily="49" charset="-122"/>
                <a:sym typeface="+mn-ea"/>
              </a:rPr>
              <a:t>多用于有把手的器具或物品。 </a:t>
            </a:r>
            <a:endParaRPr lang="zh-CN" altLang="en-US" sz="2400" dirty="0">
              <a:solidFill>
                <a:schemeClr val="bg1"/>
              </a:solidFill>
              <a:latin typeface="楷体" panose="02010609060101010101" pitchFamily="49" charset="-122"/>
              <a:ea typeface="楷体" panose="02010609060101010101" pitchFamily="49" charset="-122"/>
              <a:sym typeface="+mn-ea"/>
            </a:endParaRPr>
          </a:p>
          <a:p>
            <a:pPr indent="0">
              <a:lnSpc>
                <a:spcPts val="4000"/>
              </a:lnSpc>
              <a:buFont typeface="Arial" panose="020B0604020202020204" pitchFamily="34" charset="0"/>
              <a:buNone/>
            </a:pPr>
            <a:r>
              <a:rPr lang="en-US" altLang="zh-CN" sz="2400" dirty="0">
                <a:solidFill>
                  <a:schemeClr val="bg1"/>
                </a:solidFill>
                <a:ea typeface="楷体" panose="02010609060101010101" pitchFamily="49" charset="-122"/>
                <a:sym typeface="+mn-ea"/>
              </a:rPr>
              <a:t>    Mostly used for items with handles. </a:t>
            </a:r>
            <a:endParaRPr lang="en-US" altLang="zh-CN" sz="2400" dirty="0">
              <a:solidFill>
                <a:schemeClr val="bg1"/>
              </a:solidFill>
              <a:latin typeface="楷体" panose="02010609060101010101" pitchFamily="49" charset="-122"/>
              <a:ea typeface="楷体" panose="02010609060101010101" pitchFamily="49" charset="-122"/>
            </a:endParaRPr>
          </a:p>
          <a:p>
            <a:pPr indent="0">
              <a:lnSpc>
                <a:spcPts val="4000"/>
              </a:lnSpc>
              <a:buFont typeface="Arial" panose="020B0604020202020204" pitchFamily="34" charset="0"/>
              <a:buNone/>
            </a:pPr>
            <a:r>
              <a:rPr lang="en-US" altLang="zh-CN" sz="2400" dirty="0">
                <a:solidFill>
                  <a:schemeClr val="bg1"/>
                </a:solidFill>
                <a:latin typeface="楷体" panose="02010609060101010101" pitchFamily="49" charset="-122"/>
                <a:ea typeface="楷体" panose="02010609060101010101" pitchFamily="49" charset="-122"/>
                <a:sym typeface="+mn-ea"/>
              </a:rPr>
              <a:t>    </a:t>
            </a:r>
            <a:r>
              <a:rPr lang="zh-CN" altLang="en-US" sz="2400" dirty="0">
                <a:solidFill>
                  <a:schemeClr val="bg1"/>
                </a:solidFill>
                <a:latin typeface="楷体" panose="02010609060101010101" pitchFamily="49" charset="-122"/>
                <a:ea typeface="楷体" panose="02010609060101010101" pitchFamily="49" charset="-122"/>
                <a:sym typeface="+mn-ea"/>
              </a:rPr>
              <a:t>例：一把椅子、一把伞、一把刀子；叉子、勺子、茶壶、剑、</a:t>
            </a:r>
            <a:r>
              <a:rPr lang="en-US" altLang="zh-CN" sz="2400" dirty="0">
                <a:solidFill>
                  <a:schemeClr val="bg1"/>
                </a:solidFill>
                <a:latin typeface="楷体" panose="02010609060101010101" pitchFamily="49" charset="-122"/>
                <a:ea typeface="楷体" panose="02010609060101010101" pitchFamily="49" charset="-122"/>
                <a:sym typeface="+mn-ea"/>
              </a:rPr>
              <a:t>  </a:t>
            </a:r>
            <a:r>
              <a:rPr lang="zh-CN" altLang="en-US" sz="2400" dirty="0">
                <a:solidFill>
                  <a:schemeClr val="bg1"/>
                </a:solidFill>
                <a:latin typeface="楷体" panose="02010609060101010101" pitchFamily="49" charset="-122"/>
                <a:ea typeface="楷体" panose="02010609060101010101" pitchFamily="49" charset="-122"/>
                <a:sym typeface="+mn-ea"/>
              </a:rPr>
              <a:t>手枪、钥匙、牙刷、梳子、扇子、剪子。</a:t>
            </a:r>
            <a:endParaRPr lang="en-US" altLang="zh-CN" sz="2400" dirty="0">
              <a:solidFill>
                <a:schemeClr val="bg1"/>
              </a:solidFill>
              <a:ea typeface="楷体" panose="02010609060101010101" pitchFamily="49" charset="-122"/>
            </a:endParaRPr>
          </a:p>
          <a:p>
            <a:pPr>
              <a:lnSpc>
                <a:spcPts val="4000"/>
              </a:lnSpc>
            </a:pPr>
            <a:endParaRPr lang="en-US" altLang="zh-CN" sz="2400" dirty="0">
              <a:solidFill>
                <a:schemeClr val="bg1"/>
              </a:solidFill>
              <a:ea typeface="楷体" panose="02010609060101010101" pitchFamily="49" charset="-122"/>
            </a:endParaRPr>
          </a:p>
        </p:txBody>
      </p:sp>
      <p:pic>
        <p:nvPicPr>
          <p:cNvPr id="2" name="图片 1" descr="721295"/>
          <p:cNvPicPr>
            <a:picLocks noChangeAspect="1"/>
          </p:cNvPicPr>
          <p:nvPr/>
        </p:nvPicPr>
        <p:blipFill>
          <a:blip r:embed="rId1"/>
          <a:stretch>
            <a:fillRect/>
          </a:stretch>
        </p:blipFill>
        <p:spPr>
          <a:xfrm>
            <a:off x="8779419" y="13962"/>
            <a:ext cx="2340000" cy="2340000"/>
          </a:xfrm>
          <a:prstGeom prst="rect">
            <a:avLst/>
          </a:prstGeom>
        </p:spPr>
      </p:pic>
      <p:pic>
        <p:nvPicPr>
          <p:cNvPr id="1026" name="Picture 2" descr="把手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8999" y="3078810"/>
            <a:ext cx="2558308" cy="336202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026"/>
                                        </p:tgtEl>
                                      </p:cBhvr>
                                    </p:animEffect>
                                    <p:set>
                                      <p:cBhvr>
                                        <p:cTn id="11"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rPr>
              <a:t>生词</a:t>
            </a:r>
            <a:endParaRPr lang="zh-CN" altLang="en-US" b="1" dirty="0">
              <a:solidFill>
                <a:srgbClr val="C00000"/>
              </a:solidFill>
            </a:endParaRPr>
          </a:p>
        </p:txBody>
      </p:sp>
      <p:sp>
        <p:nvSpPr>
          <p:cNvPr id="3" name="内容占位符 2"/>
          <p:cNvSpPr>
            <a:spLocks noGrp="1"/>
          </p:cNvSpPr>
          <p:nvPr>
            <p:ph idx="1"/>
          </p:nvPr>
        </p:nvSpPr>
        <p:spPr>
          <a:xfrm>
            <a:off x="796925" y="1582420"/>
            <a:ext cx="5690235" cy="4324350"/>
          </a:xfrm>
        </p:spPr>
        <p:txBody>
          <a:bodyPr wrap="square">
            <a:spAutoFit/>
          </a:bodyPr>
          <a:lstStyle/>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楷体" panose="02010609060101010101" pitchFamily="49" charset="-122"/>
              </a:rPr>
              <a:t>房间   </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room</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桌子</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desk</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椅子</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chair</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书架</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bookshelf</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柜子</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cabinet</a:t>
            </a:r>
            <a:endPar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墙</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wall</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把</a:t>
            </a:r>
            <a:r>
              <a:rPr lang="en-US" altLang="zh-CN" sz="32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measure word </a:t>
            </a:r>
            <a:endParaRPr lang="en-US" altLang="zh-CN" sz="32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内容占位符 2"/>
          <p:cNvSpPr txBox="1"/>
          <p:nvPr/>
        </p:nvSpPr>
        <p:spPr>
          <a:xfrm>
            <a:off x="6884670" y="1902460"/>
            <a:ext cx="4493895" cy="3687163"/>
          </a:xfrm>
          <a:prstGeom prst="rect">
            <a:avLst/>
          </a:prstGeom>
        </p:spPr>
        <p:txBody>
          <a:bodyPr vert="horz" wrap="square" lIns="91440" tIns="45720" rIns="91440" bIns="45720" rtlCol="0">
            <a:sp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pPr>
              <a:lnSpc>
                <a:spcPct val="80000"/>
              </a:lnSpc>
              <a:spcBef>
                <a:spcPct val="50000"/>
              </a:spcBef>
            </a:pPr>
            <a:r>
              <a:rPr lang="en-US" altLang="zh-CN"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Nouns of Locality</a:t>
            </a:r>
            <a:endParaRPr lang="en-US" altLang="zh-CN"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里</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inside</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外</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outside</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上   </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upside</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左</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left</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右</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right</a:t>
            </a:r>
            <a:endPar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Group 4"/>
          <p:cNvGrpSpPr/>
          <p:nvPr/>
        </p:nvGrpSpPr>
        <p:grpSpPr>
          <a:xfrm>
            <a:off x="2143760" y="1232217"/>
            <a:ext cx="6517957" cy="5189220"/>
            <a:chOff x="6615" y="4590"/>
            <a:chExt cx="2340" cy="2154"/>
          </a:xfrm>
        </p:grpSpPr>
        <p:sp>
          <p:nvSpPr>
            <p:cNvPr id="24586" name="Rectangle 5"/>
            <p:cNvSpPr/>
            <p:nvPr/>
          </p:nvSpPr>
          <p:spPr>
            <a:xfrm>
              <a:off x="6615" y="4590"/>
              <a:ext cx="2340" cy="2154"/>
            </a:xfrm>
            <a:prstGeom prst="rect">
              <a:avLst/>
            </a:prstGeom>
            <a:noFill/>
            <a:ln w="9525" cap="flat" cmpd="sng">
              <a:solidFill>
                <a:srgbClr val="000000"/>
              </a:solidFill>
              <a:prstDash val="solid"/>
              <a:miter/>
              <a:headEnd type="none" w="med" len="med"/>
              <a:tailEnd type="none" w="med" len="med"/>
            </a:ln>
          </p:spPr>
          <p:txBody>
            <a:bodyPr/>
            <a:lstStyle/>
            <a:p>
              <a:endParaRPr lang="zh-CN" altLang="en-US" dirty="0">
                <a:latin typeface="Franklin Gothic Book"/>
              </a:endParaRPr>
            </a:p>
          </p:txBody>
        </p:sp>
        <p:pic>
          <p:nvPicPr>
            <p:cNvPr id="24587" name="Picture 6" descr="j0215177"/>
            <p:cNvPicPr>
              <a:picLocks noChangeAspect="1"/>
            </p:cNvPicPr>
            <p:nvPr/>
          </p:nvPicPr>
          <p:blipFill>
            <a:blip r:embed="rId1"/>
            <a:stretch>
              <a:fillRect/>
            </a:stretch>
          </p:blipFill>
          <p:spPr>
            <a:xfrm>
              <a:off x="6660" y="5340"/>
              <a:ext cx="843" cy="763"/>
            </a:xfrm>
            <a:prstGeom prst="rect">
              <a:avLst/>
            </a:prstGeom>
            <a:noFill/>
            <a:ln w="9525">
              <a:noFill/>
            </a:ln>
          </p:spPr>
        </p:pic>
        <p:pic>
          <p:nvPicPr>
            <p:cNvPr id="24588" name="Picture 7" descr="MCj03523790000[1]"/>
            <p:cNvPicPr>
              <a:picLocks noChangeAspect="1"/>
            </p:cNvPicPr>
            <p:nvPr/>
          </p:nvPicPr>
          <p:blipFill>
            <a:blip r:embed="rId2"/>
            <a:stretch>
              <a:fillRect/>
            </a:stretch>
          </p:blipFill>
          <p:spPr>
            <a:xfrm>
              <a:off x="8175" y="5878"/>
              <a:ext cx="729" cy="554"/>
            </a:xfrm>
            <a:prstGeom prst="rect">
              <a:avLst/>
            </a:prstGeom>
            <a:noFill/>
            <a:ln w="9525">
              <a:noFill/>
            </a:ln>
          </p:spPr>
        </p:pic>
        <p:pic>
          <p:nvPicPr>
            <p:cNvPr id="24589" name="Picture 8" descr="椅子02"/>
            <p:cNvPicPr>
              <a:picLocks noChangeAspect="1"/>
            </p:cNvPicPr>
            <p:nvPr/>
          </p:nvPicPr>
          <p:blipFill>
            <a:blip r:embed="rId3"/>
            <a:stretch>
              <a:fillRect/>
            </a:stretch>
          </p:blipFill>
          <p:spPr>
            <a:xfrm>
              <a:off x="7740" y="6090"/>
              <a:ext cx="334" cy="498"/>
            </a:xfrm>
            <a:prstGeom prst="rect">
              <a:avLst/>
            </a:prstGeom>
            <a:noFill/>
            <a:ln w="9525">
              <a:noFill/>
            </a:ln>
          </p:spPr>
        </p:pic>
        <p:pic>
          <p:nvPicPr>
            <p:cNvPr id="24590" name="Picture 9" descr="MCj03568930000[1]"/>
            <p:cNvPicPr>
              <a:picLocks noChangeAspect="1"/>
            </p:cNvPicPr>
            <p:nvPr/>
          </p:nvPicPr>
          <p:blipFill>
            <a:blip r:embed="rId4"/>
            <a:stretch>
              <a:fillRect/>
            </a:stretch>
          </p:blipFill>
          <p:spPr>
            <a:xfrm>
              <a:off x="7920" y="4620"/>
              <a:ext cx="776" cy="516"/>
            </a:xfrm>
            <a:prstGeom prst="rect">
              <a:avLst/>
            </a:prstGeom>
            <a:noFill/>
            <a:ln w="9525">
              <a:noFill/>
            </a:ln>
          </p:spPr>
        </p:pic>
        <p:pic>
          <p:nvPicPr>
            <p:cNvPr id="24591" name="Picture 10" descr="中国政区图02"/>
            <p:cNvPicPr>
              <a:picLocks noChangeAspect="1"/>
            </p:cNvPicPr>
            <p:nvPr/>
          </p:nvPicPr>
          <p:blipFill>
            <a:blip r:embed="rId5"/>
            <a:stretch>
              <a:fillRect/>
            </a:stretch>
          </p:blipFill>
          <p:spPr>
            <a:xfrm>
              <a:off x="7020" y="4626"/>
              <a:ext cx="515" cy="367"/>
            </a:xfrm>
            <a:prstGeom prst="rect">
              <a:avLst/>
            </a:prstGeom>
            <a:noFill/>
            <a:ln w="9525" cap="flat" cmpd="sng">
              <a:solidFill>
                <a:srgbClr val="333399"/>
              </a:solidFill>
              <a:prstDash val="solid"/>
              <a:miter/>
              <a:headEnd type="none" w="med" len="med"/>
              <a:tailEnd type="none" w="med" len="med"/>
            </a:ln>
          </p:spPr>
        </p:pic>
        <p:sp>
          <p:nvSpPr>
            <p:cNvPr id="24592" name="AutoShape 11"/>
            <p:cNvSpPr/>
            <p:nvPr/>
          </p:nvSpPr>
          <p:spPr>
            <a:xfrm>
              <a:off x="7610" y="5433"/>
              <a:ext cx="1260" cy="340"/>
            </a:xfrm>
            <a:prstGeom prst="wedgeRoundRectCallout">
              <a:avLst>
                <a:gd name="adj1" fmla="val 26032"/>
                <a:gd name="adj2" fmla="val 115296"/>
                <a:gd name="adj3" fmla="val 16667"/>
              </a:avLst>
            </a:prstGeom>
            <a:noFill/>
            <a:ln w="3175" cap="flat" cmpd="sng">
              <a:solidFill>
                <a:srgbClr val="808080"/>
              </a:solidFill>
              <a:prstDash val="solid"/>
              <a:miter/>
              <a:headEnd type="none" w="med" len="med"/>
              <a:tailEnd type="none" w="med" len="med"/>
            </a:ln>
          </p:spPr>
          <p:txBody>
            <a:bodyPr/>
            <a:lstStyle/>
            <a:p>
              <a:pPr algn="ctr"/>
              <a:endParaRPr lang="zh-CN" altLang="zh-CN" dirty="0">
                <a:latin typeface="Franklin Gothic Book"/>
              </a:endParaRPr>
            </a:p>
          </p:txBody>
        </p:sp>
        <p:pic>
          <p:nvPicPr>
            <p:cNvPr id="24593" name="Picture 12" descr="书07"/>
            <p:cNvPicPr>
              <a:picLocks noChangeAspect="1"/>
            </p:cNvPicPr>
            <p:nvPr/>
          </p:nvPicPr>
          <p:blipFill>
            <a:blip r:embed="rId6"/>
            <a:stretch>
              <a:fillRect/>
            </a:stretch>
          </p:blipFill>
          <p:spPr>
            <a:xfrm>
              <a:off x="7700" y="5485"/>
              <a:ext cx="360" cy="265"/>
            </a:xfrm>
            <a:prstGeom prst="rect">
              <a:avLst/>
            </a:prstGeom>
            <a:noFill/>
            <a:ln w="9525">
              <a:noFill/>
            </a:ln>
          </p:spPr>
        </p:pic>
        <p:pic>
          <p:nvPicPr>
            <p:cNvPr id="24594" name="Picture 13" descr="本子01"/>
            <p:cNvPicPr>
              <a:picLocks noChangeAspect="1"/>
            </p:cNvPicPr>
            <p:nvPr/>
          </p:nvPicPr>
          <p:blipFill>
            <a:blip r:embed="rId7"/>
            <a:stretch>
              <a:fillRect/>
            </a:stretch>
          </p:blipFill>
          <p:spPr>
            <a:xfrm>
              <a:off x="8185" y="5470"/>
              <a:ext cx="268" cy="285"/>
            </a:xfrm>
            <a:prstGeom prst="rect">
              <a:avLst/>
            </a:prstGeom>
            <a:noFill/>
            <a:ln w="9525">
              <a:noFill/>
            </a:ln>
          </p:spPr>
        </p:pic>
        <p:pic>
          <p:nvPicPr>
            <p:cNvPr id="24595" name="Picture 14" descr="笔01"/>
            <p:cNvPicPr>
              <a:picLocks noChangeAspect="1"/>
            </p:cNvPicPr>
            <p:nvPr/>
          </p:nvPicPr>
          <p:blipFill>
            <a:blip r:embed="rId8"/>
            <a:stretch>
              <a:fillRect/>
            </a:stretch>
          </p:blipFill>
          <p:spPr>
            <a:xfrm>
              <a:off x="8540" y="5492"/>
              <a:ext cx="245" cy="202"/>
            </a:xfrm>
            <a:prstGeom prst="rect">
              <a:avLst/>
            </a:prstGeom>
            <a:noFill/>
            <a:ln w="9525">
              <a:noFill/>
            </a:ln>
          </p:spPr>
        </p:pic>
        <p:pic>
          <p:nvPicPr>
            <p:cNvPr id="24596" name="Picture 15" descr="j0237418[1]"/>
            <p:cNvPicPr>
              <a:picLocks noChangeAspect="1"/>
            </p:cNvPicPr>
            <p:nvPr/>
          </p:nvPicPr>
          <p:blipFill>
            <a:blip r:embed="rId9"/>
            <a:stretch>
              <a:fillRect/>
            </a:stretch>
          </p:blipFill>
          <p:spPr>
            <a:xfrm>
              <a:off x="6660" y="6195"/>
              <a:ext cx="375" cy="511"/>
            </a:xfrm>
            <a:prstGeom prst="rect">
              <a:avLst/>
            </a:prstGeom>
            <a:noFill/>
            <a:ln w="9525">
              <a:noFill/>
            </a:ln>
          </p:spPr>
        </p:pic>
      </p:grpSp>
      <p:sp>
        <p:nvSpPr>
          <p:cNvPr id="6162" name="Text Box 18"/>
          <p:cNvSpPr txBox="1"/>
          <p:nvPr/>
        </p:nvSpPr>
        <p:spPr>
          <a:xfrm>
            <a:off x="3757613" y="2346325"/>
            <a:ext cx="431800" cy="368300"/>
          </a:xfrm>
          <a:prstGeom prst="rect">
            <a:avLst/>
          </a:prstGeom>
          <a:noFill/>
          <a:ln w="9525">
            <a:noFill/>
          </a:ln>
        </p:spPr>
        <p:txBody>
          <a:bodyPr>
            <a:spAutoFit/>
          </a:bodyPr>
          <a:lstStyle/>
          <a:p>
            <a:pPr>
              <a:spcBef>
                <a:spcPct val="50000"/>
              </a:spcBef>
            </a:pPr>
            <a:r>
              <a:rPr lang="en-US" altLang="zh-CN" b="1">
                <a:solidFill>
                  <a:srgbClr val="FF0000"/>
                </a:solidFill>
                <a:latin typeface="Franklin Gothic Book"/>
              </a:rPr>
              <a:t>①</a:t>
            </a:r>
            <a:endParaRPr lang="en-US" altLang="zh-CN" b="1">
              <a:solidFill>
                <a:srgbClr val="FF0000"/>
              </a:solidFill>
              <a:latin typeface="Franklin Gothic Book"/>
            </a:endParaRPr>
          </a:p>
        </p:txBody>
      </p:sp>
      <p:sp>
        <p:nvSpPr>
          <p:cNvPr id="6163" name="Text Box 19"/>
          <p:cNvSpPr txBox="1"/>
          <p:nvPr/>
        </p:nvSpPr>
        <p:spPr>
          <a:xfrm>
            <a:off x="7431088" y="5016500"/>
            <a:ext cx="431800" cy="368300"/>
          </a:xfrm>
          <a:prstGeom prst="rect">
            <a:avLst/>
          </a:prstGeom>
          <a:noFill/>
          <a:ln w="9525">
            <a:noFill/>
          </a:ln>
        </p:spPr>
        <p:txBody>
          <a:bodyPr>
            <a:spAutoFit/>
          </a:bodyPr>
          <a:lstStyle/>
          <a:p>
            <a:pPr>
              <a:spcBef>
                <a:spcPct val="50000"/>
              </a:spcBef>
            </a:pPr>
            <a:r>
              <a:rPr lang="en-US" altLang="zh-CN" b="1">
                <a:solidFill>
                  <a:srgbClr val="FF0000"/>
                </a:solidFill>
                <a:latin typeface="Franklin Gothic Book"/>
              </a:rPr>
              <a:t>②</a:t>
            </a:r>
            <a:endParaRPr lang="en-US" altLang="zh-CN" b="1">
              <a:solidFill>
                <a:srgbClr val="FF0000"/>
              </a:solidFill>
              <a:latin typeface="Franklin Gothic Book"/>
            </a:endParaRPr>
          </a:p>
        </p:txBody>
      </p:sp>
      <p:sp>
        <p:nvSpPr>
          <p:cNvPr id="6164" name="Text Box 20"/>
          <p:cNvSpPr txBox="1"/>
          <p:nvPr/>
        </p:nvSpPr>
        <p:spPr>
          <a:xfrm>
            <a:off x="5557838" y="4872038"/>
            <a:ext cx="431800" cy="368300"/>
          </a:xfrm>
          <a:prstGeom prst="rect">
            <a:avLst/>
          </a:prstGeom>
          <a:noFill/>
          <a:ln w="9525">
            <a:noFill/>
          </a:ln>
        </p:spPr>
        <p:txBody>
          <a:bodyPr>
            <a:spAutoFit/>
          </a:bodyPr>
          <a:lstStyle/>
          <a:p>
            <a:pPr>
              <a:spcBef>
                <a:spcPct val="50000"/>
              </a:spcBef>
            </a:pPr>
            <a:r>
              <a:rPr lang="en-US" altLang="zh-CN" b="1">
                <a:solidFill>
                  <a:srgbClr val="FF0000"/>
                </a:solidFill>
                <a:latin typeface="Franklin Gothic Book"/>
              </a:rPr>
              <a:t>③</a:t>
            </a:r>
            <a:endParaRPr lang="en-US" altLang="zh-CN" b="1">
              <a:solidFill>
                <a:srgbClr val="FF0000"/>
              </a:solidFill>
              <a:latin typeface="Franklin Gothic Book"/>
            </a:endParaRPr>
          </a:p>
        </p:txBody>
      </p:sp>
      <p:sp>
        <p:nvSpPr>
          <p:cNvPr id="6165" name="Text Box 21"/>
          <p:cNvSpPr txBox="1"/>
          <p:nvPr/>
        </p:nvSpPr>
        <p:spPr>
          <a:xfrm>
            <a:off x="4478338" y="4729163"/>
            <a:ext cx="431800" cy="368300"/>
          </a:xfrm>
          <a:prstGeom prst="rect">
            <a:avLst/>
          </a:prstGeom>
          <a:noFill/>
          <a:ln w="9525">
            <a:noFill/>
          </a:ln>
        </p:spPr>
        <p:txBody>
          <a:bodyPr>
            <a:spAutoFit/>
          </a:bodyPr>
          <a:lstStyle/>
          <a:p>
            <a:pPr>
              <a:spcBef>
                <a:spcPct val="50000"/>
              </a:spcBef>
            </a:pPr>
            <a:r>
              <a:rPr lang="en-US" altLang="zh-CN" b="1">
                <a:solidFill>
                  <a:srgbClr val="FF0000"/>
                </a:solidFill>
                <a:latin typeface="Franklin Gothic Book"/>
              </a:rPr>
              <a:t>④</a:t>
            </a:r>
            <a:endParaRPr lang="en-US" altLang="zh-CN" b="1">
              <a:solidFill>
                <a:srgbClr val="FF0000"/>
              </a:solidFill>
              <a:latin typeface="Franklin Gothic Book"/>
            </a:endParaRPr>
          </a:p>
        </p:txBody>
      </p:sp>
      <p:sp>
        <p:nvSpPr>
          <p:cNvPr id="6166" name="Text Box 22"/>
          <p:cNvSpPr txBox="1"/>
          <p:nvPr/>
        </p:nvSpPr>
        <p:spPr>
          <a:xfrm>
            <a:off x="8005763" y="1560513"/>
            <a:ext cx="431800" cy="368300"/>
          </a:xfrm>
          <a:prstGeom prst="rect">
            <a:avLst/>
          </a:prstGeom>
          <a:noFill/>
          <a:ln w="9525">
            <a:noFill/>
          </a:ln>
        </p:spPr>
        <p:txBody>
          <a:bodyPr>
            <a:spAutoFit/>
          </a:bodyPr>
          <a:lstStyle/>
          <a:p>
            <a:pPr>
              <a:spcBef>
                <a:spcPct val="50000"/>
              </a:spcBef>
            </a:pPr>
            <a:r>
              <a:rPr lang="en-US" altLang="zh-CN" b="1">
                <a:solidFill>
                  <a:srgbClr val="FF0000"/>
                </a:solidFill>
                <a:latin typeface="Franklin Gothic Book"/>
              </a:rPr>
              <a:t>⑤</a:t>
            </a:r>
            <a:endParaRPr lang="en-US" altLang="zh-CN" b="1">
              <a:solidFill>
                <a:srgbClr val="FF0000"/>
              </a:solidFill>
              <a:latin typeface="Franklin Gothic Book"/>
            </a:endParaRPr>
          </a:p>
        </p:txBody>
      </p:sp>
      <p:pic>
        <p:nvPicPr>
          <p:cNvPr id="24584" name="Picture 41" descr="山本"/>
          <p:cNvPicPr>
            <a:picLocks noChangeAspect="1"/>
          </p:cNvPicPr>
          <p:nvPr/>
        </p:nvPicPr>
        <p:blipFill>
          <a:blip r:embed="rId10"/>
          <a:stretch>
            <a:fillRect/>
          </a:stretch>
        </p:blipFill>
        <p:spPr>
          <a:xfrm>
            <a:off x="8705898" y="4622800"/>
            <a:ext cx="899320" cy="1798637"/>
          </a:xfrm>
          <a:prstGeom prst="rect">
            <a:avLst/>
          </a:prstGeom>
          <a:noFill/>
          <a:ln w="9525">
            <a:noFill/>
          </a:ln>
        </p:spPr>
      </p:pic>
      <p:sp>
        <p:nvSpPr>
          <p:cNvPr id="24585" name="Text Box 12"/>
          <p:cNvSpPr txBox="1"/>
          <p:nvPr/>
        </p:nvSpPr>
        <p:spPr>
          <a:xfrm>
            <a:off x="1774825" y="436563"/>
            <a:ext cx="2449513" cy="398780"/>
          </a:xfrm>
          <a:prstGeom prst="rect">
            <a:avLst/>
          </a:prstGeom>
          <a:noFill/>
          <a:ln w="9525">
            <a:noFill/>
          </a:ln>
        </p:spPr>
        <p:txBody>
          <a:bodyPr>
            <a:spAutoFit/>
          </a:bodyPr>
          <a:lstStyle/>
          <a:p>
            <a:pPr>
              <a:spcBef>
                <a:spcPct val="50000"/>
              </a:spcBef>
            </a:pPr>
            <a:r>
              <a:rPr lang="zh-CN" altLang="en-US" sz="2000" b="1" dirty="0">
                <a:solidFill>
                  <a:srgbClr val="0070C0"/>
                </a:solidFill>
                <a:latin typeface="宋体" panose="02010600030101010101" pitchFamily="2" charset="-122"/>
              </a:rPr>
              <a:t>课文 </a:t>
            </a:r>
            <a:r>
              <a:rPr lang="en-US" altLang="zh-CN" sz="2000" b="1">
                <a:solidFill>
                  <a:srgbClr val="0070C0"/>
                </a:solidFill>
                <a:latin typeface="宋体" panose="02010600030101010101" pitchFamily="2" charset="-122"/>
              </a:rPr>
              <a:t>Texts</a:t>
            </a:r>
            <a:r>
              <a:rPr lang="zh-CN" altLang="en-US" sz="2000" b="1" dirty="0">
                <a:solidFill>
                  <a:srgbClr val="0070C0"/>
                </a:solidFill>
                <a:latin typeface="宋体" panose="02010600030101010101" pitchFamily="2" charset="-122"/>
              </a:rPr>
              <a:t>（一）</a:t>
            </a:r>
            <a:endParaRPr lang="zh-CN" altLang="en-US" sz="2000" b="1" dirty="0">
              <a:solidFill>
                <a:srgbClr val="0070C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62"/>
                                        </p:tgtEl>
                                        <p:attrNameLst>
                                          <p:attrName>style.visibility</p:attrName>
                                        </p:attrNameLst>
                                      </p:cBhvr>
                                      <p:to>
                                        <p:strVal val="visible"/>
                                      </p:to>
                                    </p:set>
                                    <p:animEffect transition="in" filter="dissolve">
                                      <p:cBhvr>
                                        <p:cTn id="7" dur="500"/>
                                        <p:tgtEl>
                                          <p:spTgt spid="61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63"/>
                                        </p:tgtEl>
                                        <p:attrNameLst>
                                          <p:attrName>style.visibility</p:attrName>
                                        </p:attrNameLst>
                                      </p:cBhvr>
                                      <p:to>
                                        <p:strVal val="visible"/>
                                      </p:to>
                                    </p:set>
                                    <p:animEffect transition="in" filter="dissolve">
                                      <p:cBhvr>
                                        <p:cTn id="12" dur="500"/>
                                        <p:tgtEl>
                                          <p:spTgt spid="61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164"/>
                                        </p:tgtEl>
                                        <p:attrNameLst>
                                          <p:attrName>style.visibility</p:attrName>
                                        </p:attrNameLst>
                                      </p:cBhvr>
                                      <p:to>
                                        <p:strVal val="visible"/>
                                      </p:to>
                                    </p:set>
                                    <p:animEffect transition="in" filter="dissolve">
                                      <p:cBhvr>
                                        <p:cTn id="17" dur="500"/>
                                        <p:tgtEl>
                                          <p:spTgt spid="61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165"/>
                                        </p:tgtEl>
                                        <p:attrNameLst>
                                          <p:attrName>style.visibility</p:attrName>
                                        </p:attrNameLst>
                                      </p:cBhvr>
                                      <p:to>
                                        <p:strVal val="visible"/>
                                      </p:to>
                                    </p:set>
                                    <p:animEffect transition="in" filter="dissolve">
                                      <p:cBhvr>
                                        <p:cTn id="22" dur="500"/>
                                        <p:tgtEl>
                                          <p:spTgt spid="616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66"/>
                                        </p:tgtEl>
                                        <p:attrNameLst>
                                          <p:attrName>style.visibility</p:attrName>
                                        </p:attrNameLst>
                                      </p:cBhvr>
                                      <p:to>
                                        <p:strVal val="visible"/>
                                      </p:to>
                                    </p:set>
                                    <p:animEffect transition="in" filter="dissolve">
                                      <p:cBhvr>
                                        <p:cTn id="27" dur="500"/>
                                        <p:tgtEl>
                                          <p:spTgt spid="6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2" grpId="0"/>
      <p:bldP spid="6163" grpId="0"/>
      <p:bldP spid="6164" grpId="0"/>
      <p:bldP spid="6165" grpId="0"/>
      <p:bldP spid="61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a:solidFill>
                  <a:schemeClr val="bg1"/>
                </a:solidFill>
                <a:latin typeface="华文楷体" panose="02010600040101010101" pitchFamily="2" charset="-122"/>
                <a:ea typeface="华文楷体" panose="02010600040101010101" pitchFamily="2" charset="-122"/>
              </a:rPr>
              <a:t> Ways of expressing position </a:t>
            </a:r>
            <a:endParaRPr lang="en-US" altLang="zh-CN" sz="2800">
              <a:solidFill>
                <a:schemeClr val="bg1"/>
              </a:solidFill>
              <a:latin typeface="华文楷体" panose="02010600040101010101" pitchFamily="2" charset="-122"/>
              <a:ea typeface="华文楷体" panose="02010600040101010101" pitchFamily="2" charset="-122"/>
            </a:endParaRPr>
          </a:p>
          <a:p>
            <a:pPr>
              <a:spcBef>
                <a:spcPct val="50000"/>
              </a:spcBef>
            </a:pPr>
            <a:endParaRPr lang="en-US" altLang="zh-CN" sz="2800">
              <a:solidFill>
                <a:schemeClr val="bg1"/>
              </a:solidFill>
              <a:latin typeface="华文楷体" panose="02010600040101010101" pitchFamily="2" charset="-122"/>
              <a:ea typeface="华文楷体" panose="02010600040101010101" pitchFamily="2" charset="-122"/>
            </a:endParaRPr>
          </a:p>
        </p:txBody>
      </p:sp>
      <p:pic>
        <p:nvPicPr>
          <p:cNvPr id="74" name="Picture 4" descr="bl00194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82365" y="3908108"/>
            <a:ext cx="4302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 name="Group 8"/>
          <p:cNvGrpSpPr/>
          <p:nvPr/>
        </p:nvGrpSpPr>
        <p:grpSpPr bwMode="auto">
          <a:xfrm>
            <a:off x="4690428" y="2250758"/>
            <a:ext cx="360362" cy="852487"/>
            <a:chOff x="2399" y="2024"/>
            <a:chExt cx="227" cy="537"/>
          </a:xfrm>
        </p:grpSpPr>
        <p:grpSp>
          <p:nvGrpSpPr>
            <p:cNvPr id="76" name="Group 9"/>
            <p:cNvGrpSpPr/>
            <p:nvPr/>
          </p:nvGrpSpPr>
          <p:grpSpPr bwMode="auto">
            <a:xfrm>
              <a:off x="2402" y="2263"/>
              <a:ext cx="224" cy="298"/>
              <a:chOff x="7047" y="8148"/>
              <a:chExt cx="630" cy="780"/>
            </a:xfrm>
          </p:grpSpPr>
          <p:sp>
            <p:nvSpPr>
              <p:cNvPr id="77" name="Line 10"/>
              <p:cNvSpPr/>
              <p:nvPr/>
            </p:nvSpPr>
            <p:spPr bwMode="auto">
              <a:xfrm>
                <a:off x="7047" y="8538"/>
                <a:ext cx="630" cy="0"/>
              </a:xfrm>
              <a:prstGeom prst="line">
                <a:avLst/>
              </a:prstGeom>
              <a:noFill/>
              <a:ln w="9525">
                <a:solidFill>
                  <a:srgbClr val="5F5F5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11"/>
              <p:cNvSpPr/>
              <p:nvPr/>
            </p:nvSpPr>
            <p:spPr bwMode="auto">
              <a:xfrm>
                <a:off x="7362" y="8148"/>
                <a:ext cx="0" cy="780"/>
              </a:xfrm>
              <a:prstGeom prst="line">
                <a:avLst/>
              </a:prstGeom>
              <a:noFill/>
              <a:ln w="9525">
                <a:solidFill>
                  <a:srgbClr val="5F5F5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9" name="Text Box 12"/>
            <p:cNvSpPr txBox="1"/>
            <p:nvPr/>
          </p:nvSpPr>
          <p:spPr bwMode="auto">
            <a:xfrm>
              <a:off x="2399" y="2024"/>
              <a:ext cx="22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409" tIns="35204" rIns="70409" bIns="35204"/>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a:r>
                <a:rPr lang="zh-CN" altLang="en-US" b="1">
                  <a:solidFill>
                    <a:srgbClr val="5F5F5F"/>
                  </a:solidFill>
                  <a:latin typeface="Times New Roman" panose="02020603050405020304" pitchFamily="18" charset="0"/>
                  <a:ea typeface="黑体" panose="02010609060101010101" charset="-122"/>
                </a:rPr>
                <a:t>北</a:t>
              </a:r>
              <a:endParaRPr lang="zh-CN" altLang="en-US" sz="2400" b="1">
                <a:ea typeface="黑体" panose="02010609060101010101" charset="-122"/>
              </a:endParaRPr>
            </a:p>
          </p:txBody>
        </p:sp>
      </p:grpSp>
      <p:sp>
        <p:nvSpPr>
          <p:cNvPr id="80" name="Line 14"/>
          <p:cNvSpPr/>
          <p:nvPr/>
        </p:nvSpPr>
        <p:spPr bwMode="auto">
          <a:xfrm>
            <a:off x="2385378" y="4773295"/>
            <a:ext cx="1512887" cy="0"/>
          </a:xfrm>
          <a:prstGeom prst="line">
            <a:avLst/>
          </a:prstGeom>
          <a:noFill/>
          <a:ln w="28575">
            <a:solidFill>
              <a:srgbClr val="0066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Text Box 15"/>
          <p:cNvSpPr txBox="1"/>
          <p:nvPr/>
        </p:nvSpPr>
        <p:spPr bwMode="auto">
          <a:xfrm>
            <a:off x="3898265" y="4555808"/>
            <a:ext cx="5397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r>
              <a:rPr lang="zh-CN" altLang="en-US" b="1">
                <a:solidFill>
                  <a:srgbClr val="990033"/>
                </a:solidFill>
                <a:latin typeface="Times New Roman" panose="02020603050405020304" pitchFamily="18" charset="0"/>
                <a:ea typeface="黑体" panose="02010609060101010101" charset="-122"/>
              </a:rPr>
              <a:t>东</a:t>
            </a:r>
            <a:endParaRPr lang="zh-CN" altLang="en-US" sz="3200" b="1">
              <a:solidFill>
                <a:srgbClr val="990033"/>
              </a:solidFill>
              <a:ea typeface="黑体" panose="02010609060101010101" charset="-122"/>
            </a:endParaRPr>
          </a:p>
        </p:txBody>
      </p:sp>
      <p:pic>
        <p:nvPicPr>
          <p:cNvPr id="82" name="Picture 16" descr="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565" y="3260408"/>
            <a:ext cx="1295400" cy="563562"/>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83" name="Picture 17"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015" y="3977958"/>
            <a:ext cx="5794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8" descr="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878" y="3260408"/>
            <a:ext cx="1781175" cy="514350"/>
          </a:xfrm>
          <a:prstGeom prst="rect">
            <a:avLst/>
          </a:prstGeom>
          <a:noFill/>
          <a:ln w="9525">
            <a:solidFill>
              <a:srgbClr val="993366"/>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r:id="rId5" p14:bwMode="auto">
            <p14:nvContentPartPr>
              <p14:cNvPr id="85" name="墨迹 84"/>
              <p14:cNvContentPartPr/>
              <p14:nvPr/>
            </p14:nvContentPartPr>
            <p14:xfrm>
              <a:off x="3460253" y="2765866"/>
              <a:ext cx="165652" cy="375479"/>
            </p14:xfrm>
          </p:contentPart>
        </mc:Choice>
        <mc:Fallback xmlns="">
          <p:pic>
            <p:nvPicPr>
              <p:cNvPr id="85" name="墨迹 84"/>
            </p:nvPicPr>
            <p:blipFill>
              <a:blip r:embed="rId6"/>
            </p:blipFill>
            <p:spPr>
              <a:xfrm>
                <a:off x="3460253" y="2765866"/>
                <a:ext cx="165652" cy="37547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6" name="墨迹 85"/>
              <p14:cNvContentPartPr/>
              <p14:nvPr/>
            </p14:nvContentPartPr>
            <p14:xfrm>
              <a:off x="3675600" y="2821084"/>
              <a:ext cx="22087" cy="193261"/>
            </p14:xfrm>
          </p:contentPart>
        </mc:Choice>
        <mc:Fallback xmlns="">
          <p:pic>
            <p:nvPicPr>
              <p:cNvPr id="86" name="墨迹 85"/>
            </p:nvPicPr>
            <p:blipFill>
              <a:blip r:embed="rId8"/>
            </p:blipFill>
            <p:spPr>
              <a:xfrm>
                <a:off x="3675600" y="2821084"/>
                <a:ext cx="22087" cy="19326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7" name="墨迹 86"/>
              <p14:cNvContentPartPr/>
              <p14:nvPr/>
            </p14:nvContentPartPr>
            <p14:xfrm>
              <a:off x="3692165" y="2644388"/>
              <a:ext cx="85587" cy="55217"/>
            </p14:xfrm>
          </p:contentPart>
        </mc:Choice>
        <mc:Fallback xmlns="">
          <p:pic>
            <p:nvPicPr>
              <p:cNvPr id="87" name="墨迹 86"/>
            </p:nvPicPr>
            <p:blipFill>
              <a:blip r:embed="rId10"/>
            </p:blipFill>
            <p:spPr>
              <a:xfrm>
                <a:off x="3692165" y="2644388"/>
                <a:ext cx="85587" cy="5521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8" name="墨迹 87"/>
              <p14:cNvContentPartPr/>
              <p14:nvPr/>
            </p14:nvContentPartPr>
            <p14:xfrm>
              <a:off x="3786035" y="2787953"/>
              <a:ext cx="104913" cy="154609"/>
            </p14:xfrm>
          </p:contentPart>
        </mc:Choice>
        <mc:Fallback xmlns="">
          <p:pic>
            <p:nvPicPr>
              <p:cNvPr id="88" name="墨迹 87"/>
            </p:nvPicPr>
            <p:blipFill>
              <a:blip r:embed="rId12"/>
            </p:blipFill>
            <p:spPr>
              <a:xfrm>
                <a:off x="3786035" y="2787953"/>
                <a:ext cx="104913" cy="15460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9" name="墨迹 88"/>
              <p14:cNvContentPartPr/>
              <p14:nvPr/>
            </p14:nvContentPartPr>
            <p14:xfrm>
              <a:off x="4139426" y="2743779"/>
              <a:ext cx="508000" cy="513522"/>
            </p14:xfrm>
          </p:contentPart>
        </mc:Choice>
        <mc:Fallback xmlns="">
          <p:pic>
            <p:nvPicPr>
              <p:cNvPr id="89" name="墨迹 88"/>
            </p:nvPicPr>
            <p:blipFill>
              <a:blip r:embed="rId14"/>
            </p:blipFill>
            <p:spPr>
              <a:xfrm>
                <a:off x="4139426" y="2743779"/>
                <a:ext cx="508000" cy="51352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0" name="墨迹 89"/>
              <p14:cNvContentPartPr/>
              <p14:nvPr/>
            </p14:nvContentPartPr>
            <p14:xfrm>
              <a:off x="4421035" y="2699605"/>
              <a:ext cx="85587" cy="55218"/>
            </p14:xfrm>
          </p:contentPart>
        </mc:Choice>
        <mc:Fallback xmlns="">
          <p:pic>
            <p:nvPicPr>
              <p:cNvPr id="90" name="墨迹 89"/>
            </p:nvPicPr>
            <p:blipFill>
              <a:blip r:embed="rId16"/>
            </p:blipFill>
            <p:spPr>
              <a:xfrm>
                <a:off x="4421035" y="2699605"/>
                <a:ext cx="85587" cy="5521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91" name="墨迹 90"/>
              <p14:cNvContentPartPr/>
              <p14:nvPr/>
            </p14:nvContentPartPr>
            <p14:xfrm>
              <a:off x="1367514" y="2771388"/>
              <a:ext cx="165652" cy="331304"/>
            </p14:xfrm>
          </p:contentPart>
        </mc:Choice>
        <mc:Fallback xmlns="">
          <p:pic>
            <p:nvPicPr>
              <p:cNvPr id="91" name="墨迹 90"/>
            </p:nvPicPr>
            <p:blipFill>
              <a:blip r:embed="rId18"/>
            </p:blipFill>
            <p:spPr>
              <a:xfrm>
                <a:off x="1367514" y="2771388"/>
                <a:ext cx="165652" cy="33130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92" name="墨迹 91"/>
              <p14:cNvContentPartPr/>
              <p14:nvPr/>
            </p14:nvContentPartPr>
            <p14:xfrm>
              <a:off x="1571818" y="2683040"/>
              <a:ext cx="129760" cy="364435"/>
            </p14:xfrm>
          </p:contentPart>
        </mc:Choice>
        <mc:Fallback xmlns="">
          <p:pic>
            <p:nvPicPr>
              <p:cNvPr id="92" name="墨迹 91"/>
            </p:nvPicPr>
            <p:blipFill>
              <a:blip r:embed="rId20"/>
            </p:blipFill>
            <p:spPr>
              <a:xfrm>
                <a:off x="1571818" y="2683040"/>
                <a:ext cx="129760" cy="36443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93" name="墨迹 92"/>
              <p14:cNvContentPartPr/>
              <p14:nvPr/>
            </p14:nvContentPartPr>
            <p14:xfrm>
              <a:off x="1798209" y="2870779"/>
              <a:ext cx="149087" cy="154609"/>
            </p14:xfrm>
          </p:contentPart>
        </mc:Choice>
        <mc:Fallback xmlns="">
          <p:pic>
            <p:nvPicPr>
              <p:cNvPr id="93" name="墨迹 92"/>
            </p:nvPicPr>
            <p:blipFill>
              <a:blip r:embed="rId22"/>
            </p:blipFill>
            <p:spPr>
              <a:xfrm>
                <a:off x="1798209" y="2870779"/>
                <a:ext cx="149087" cy="15460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94" name="墨迹 93"/>
              <p14:cNvContentPartPr/>
              <p14:nvPr/>
            </p14:nvContentPartPr>
            <p14:xfrm>
              <a:off x="1776122" y="2771388"/>
              <a:ext cx="143565" cy="5522"/>
            </p14:xfrm>
          </p:contentPart>
        </mc:Choice>
        <mc:Fallback xmlns="">
          <p:pic>
            <p:nvPicPr>
              <p:cNvPr id="94" name="墨迹 93"/>
            </p:nvPicPr>
            <p:blipFill>
              <a:blip r:embed="rId24"/>
            </p:blipFill>
            <p:spPr>
              <a:xfrm>
                <a:off x="1776122" y="2771388"/>
                <a:ext cx="143565" cy="552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95" name="墨迹 94"/>
              <p14:cNvContentPartPr/>
              <p14:nvPr/>
            </p14:nvContentPartPr>
            <p14:xfrm>
              <a:off x="2212340" y="2683040"/>
              <a:ext cx="204304" cy="342348"/>
            </p14:xfrm>
          </p:contentPart>
        </mc:Choice>
        <mc:Fallback xmlns="">
          <p:pic>
            <p:nvPicPr>
              <p:cNvPr id="95" name="墨迹 94"/>
            </p:nvPicPr>
            <p:blipFill>
              <a:blip r:embed="rId26"/>
            </p:blipFill>
            <p:spPr>
              <a:xfrm>
                <a:off x="2212340" y="2683040"/>
                <a:ext cx="204304" cy="342348"/>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96" name="墨迹 95"/>
              <p14:cNvContentPartPr/>
              <p14:nvPr/>
            </p14:nvContentPartPr>
            <p14:xfrm>
              <a:off x="2488426" y="2837649"/>
              <a:ext cx="13805" cy="154608"/>
            </p14:xfrm>
          </p:contentPart>
        </mc:Choice>
        <mc:Fallback xmlns="">
          <p:pic>
            <p:nvPicPr>
              <p:cNvPr id="96" name="墨迹 95"/>
            </p:nvPicPr>
            <p:blipFill>
              <a:blip r:embed="rId28"/>
            </p:blipFill>
            <p:spPr>
              <a:xfrm>
                <a:off x="2488426" y="2837649"/>
                <a:ext cx="13805" cy="15460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97" name="墨迹 96"/>
              <p14:cNvContentPartPr/>
              <p14:nvPr/>
            </p14:nvContentPartPr>
            <p14:xfrm>
              <a:off x="2532600" y="2738257"/>
              <a:ext cx="19326" cy="33131"/>
            </p14:xfrm>
          </p:contentPart>
        </mc:Choice>
        <mc:Fallback xmlns="">
          <p:pic>
            <p:nvPicPr>
              <p:cNvPr id="97" name="墨迹 96"/>
            </p:nvPicPr>
            <p:blipFill>
              <a:blip r:embed="rId30"/>
            </p:blipFill>
            <p:spPr>
              <a:xfrm>
                <a:off x="2532600" y="2738257"/>
                <a:ext cx="19326" cy="3313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98" name="墨迹 97"/>
              <p14:cNvContentPartPr/>
              <p14:nvPr/>
            </p14:nvContentPartPr>
            <p14:xfrm>
              <a:off x="2598861" y="2832127"/>
              <a:ext cx="358913" cy="193261"/>
            </p14:xfrm>
          </p:contentPart>
        </mc:Choice>
        <mc:Fallback xmlns="">
          <p:pic>
            <p:nvPicPr>
              <p:cNvPr id="98" name="墨迹 97"/>
            </p:nvPicPr>
            <p:blipFill>
              <a:blip r:embed="rId32"/>
            </p:blipFill>
            <p:spPr>
              <a:xfrm>
                <a:off x="2598861" y="2832127"/>
                <a:ext cx="358913" cy="19326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99" name="墨迹 98"/>
              <p14:cNvContentPartPr/>
              <p14:nvPr/>
            </p14:nvContentPartPr>
            <p14:xfrm>
              <a:off x="2698253" y="2567084"/>
              <a:ext cx="88348" cy="121478"/>
            </p14:xfrm>
          </p:contentPart>
        </mc:Choice>
        <mc:Fallback xmlns="">
          <p:pic>
            <p:nvPicPr>
              <p:cNvPr id="99" name="墨迹 98"/>
            </p:nvPicPr>
            <p:blipFill>
              <a:blip r:embed="rId34"/>
            </p:blipFill>
            <p:spPr>
              <a:xfrm>
                <a:off x="2698253" y="2567084"/>
                <a:ext cx="88348" cy="121478"/>
              </a:xfrm>
              <a:prstGeom prst="rect"/>
            </p:spPr>
          </p:pic>
        </mc:Fallback>
      </mc:AlternateContent>
      <p:sp>
        <p:nvSpPr>
          <p:cNvPr id="101" name="文本框 100"/>
          <p:cNvSpPr txBox="1"/>
          <p:nvPr/>
        </p:nvSpPr>
        <p:spPr>
          <a:xfrm>
            <a:off x="7254240" y="3049270"/>
            <a:ext cx="3080385" cy="1506855"/>
          </a:xfrm>
          <a:prstGeom prst="rect">
            <a:avLst/>
          </a:prstGeom>
          <a:noFill/>
        </p:spPr>
        <p:txBody>
          <a:bodyPr wrap="none" rtlCol="0" anchor="t">
            <a:spAutoFit/>
          </a:bodyPr>
          <a:lstStyle/>
          <a:p>
            <a:pPr algn="l"/>
            <a:r>
              <a:rPr lang="zh-CN" altLang="en-US" sz="2800" dirty="0">
                <a:solidFill>
                  <a:schemeClr val="bg1"/>
                </a:solidFill>
                <a:latin typeface="楷体" panose="02010609060101010101" pitchFamily="49" charset="-122"/>
                <a:ea typeface="楷体" panose="02010609060101010101" pitchFamily="49" charset="-122"/>
                <a:cs typeface="+mj-cs"/>
                <a:sym typeface="+mn-ea"/>
              </a:rPr>
              <a:t>银行</a:t>
            </a:r>
            <a:r>
              <a:rPr lang="zh-CN" altLang="en-US" sz="3200" b="1" dirty="0">
                <a:solidFill>
                  <a:srgbClr val="FF0000"/>
                </a:solidFill>
                <a:latin typeface="楷体" panose="02010609060101010101" pitchFamily="49" charset="-122"/>
                <a:ea typeface="楷体" panose="02010609060101010101" pitchFamily="49" charset="-122"/>
                <a:cs typeface="+mj-cs"/>
                <a:sym typeface="+mn-ea"/>
              </a:rPr>
              <a:t>在</a:t>
            </a:r>
            <a:r>
              <a:rPr lang="zh-CN" altLang="en-US" sz="2800" dirty="0">
                <a:solidFill>
                  <a:schemeClr val="bg1"/>
                </a:solidFill>
                <a:latin typeface="楷体" panose="02010609060101010101" pitchFamily="49" charset="-122"/>
                <a:ea typeface="楷体" panose="02010609060101010101" pitchFamily="49" charset="-122"/>
                <a:cs typeface="+mj-cs"/>
                <a:sym typeface="+mn-ea"/>
              </a:rPr>
              <a:t>书店东边。</a:t>
            </a:r>
            <a:endParaRPr lang="zh-CN" altLang="en-US" sz="2800" dirty="0">
              <a:solidFill>
                <a:schemeClr val="bg1"/>
              </a:solidFill>
              <a:latin typeface="楷体" panose="02010609060101010101" pitchFamily="49" charset="-122"/>
              <a:ea typeface="楷体" panose="02010609060101010101" pitchFamily="49" charset="-122"/>
              <a:cs typeface="+mj-cs"/>
              <a:sym typeface="+mn-ea"/>
            </a:endParaRPr>
          </a:p>
          <a:p>
            <a:pPr algn="l"/>
            <a:endParaRPr lang="zh-CN" altLang="en-US" sz="2800" dirty="0">
              <a:solidFill>
                <a:schemeClr val="bg1"/>
              </a:solidFill>
              <a:latin typeface="楷体" panose="02010609060101010101" pitchFamily="49" charset="-122"/>
              <a:ea typeface="楷体" panose="02010609060101010101" pitchFamily="49" charset="-122"/>
              <a:cs typeface="+mj-cs"/>
              <a:sym typeface="+mn-ea"/>
            </a:endParaRPr>
          </a:p>
          <a:p>
            <a:pPr algn="l"/>
            <a:r>
              <a:rPr lang="zh-CN" altLang="en-US" sz="2800" dirty="0">
                <a:solidFill>
                  <a:schemeClr val="bg1"/>
                </a:solidFill>
                <a:latin typeface="楷体" panose="02010609060101010101" pitchFamily="49" charset="-122"/>
                <a:ea typeface="楷体" panose="02010609060101010101" pitchFamily="49" charset="-122"/>
                <a:cs typeface="+mj-cs"/>
                <a:sym typeface="+mn-ea"/>
              </a:rPr>
              <a:t>书店</a:t>
            </a:r>
            <a:r>
              <a:rPr lang="zh-CN" altLang="en-US" sz="3200" b="1" dirty="0">
                <a:solidFill>
                  <a:srgbClr val="FF0000"/>
                </a:solidFill>
                <a:latin typeface="楷体" panose="02010609060101010101" pitchFamily="49" charset="-122"/>
                <a:ea typeface="楷体" panose="02010609060101010101" pitchFamily="49" charset="-122"/>
                <a:cs typeface="+mj-cs"/>
                <a:sym typeface="+mn-ea"/>
              </a:rPr>
              <a:t>在</a:t>
            </a:r>
            <a:r>
              <a:rPr lang="zh-CN" altLang="en-US" sz="2800" dirty="0">
                <a:solidFill>
                  <a:schemeClr val="bg1"/>
                </a:solidFill>
                <a:latin typeface="楷体" panose="02010609060101010101" pitchFamily="49" charset="-122"/>
                <a:ea typeface="楷体" panose="02010609060101010101" pitchFamily="49" charset="-122"/>
                <a:cs typeface="+mj-cs"/>
                <a:sym typeface="+mn-ea"/>
              </a:rPr>
              <a:t>银行西边。</a:t>
            </a:r>
            <a:endParaRPr lang="zh-CN" altLang="en-US" sz="2800" dirty="0">
              <a:solidFill>
                <a:schemeClr val="bg1"/>
              </a:solidFill>
              <a:latin typeface="楷体" panose="02010609060101010101" pitchFamily="49" charset="-122"/>
              <a:ea typeface="楷体" panose="02010609060101010101" pitchFamily="49" charset="-122"/>
              <a:cs typeface="+mj-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20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dissolve">
                                      <p:cBhvr>
                                        <p:cTn id="1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0575" y="0"/>
            <a:ext cx="10457920" cy="815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nSpc>
                <a:spcPct val="150000"/>
              </a:lnSpc>
              <a:spcBef>
                <a:spcPct val="50000"/>
              </a:spcBef>
            </a:pPr>
            <a:r>
              <a:rPr lang="zh-CN" altLang="en-US" sz="4400" dirty="0">
                <a:solidFill>
                  <a:schemeClr val="bg1"/>
                </a:solidFill>
                <a:latin typeface="华文楷体" panose="02010600040101010101" pitchFamily="2" charset="-122"/>
                <a:ea typeface="华文楷体" panose="02010600040101010101" pitchFamily="2" charset="-122"/>
              </a:rPr>
              <a:t>课文：</a:t>
            </a:r>
            <a:r>
              <a:rPr lang="en-US" altLang="zh-CN" sz="4400" dirty="0">
                <a:solidFill>
                  <a:schemeClr val="bg1"/>
                </a:solidFill>
                <a:latin typeface="华文楷体" panose="02010600040101010101" pitchFamily="2" charset="-122"/>
                <a:ea typeface="华文楷体" panose="02010600040101010101" pitchFamily="2" charset="-122"/>
              </a:rPr>
              <a:t>    </a:t>
            </a:r>
            <a:r>
              <a:rPr lang="zh-CN" altLang="en-US" sz="4400" dirty="0">
                <a:solidFill>
                  <a:schemeClr val="bg1"/>
                </a:solidFill>
                <a:latin typeface="华文楷体" panose="02010600040101010101" pitchFamily="2" charset="-122"/>
                <a:ea typeface="华文楷体" panose="02010600040101010101" pitchFamily="2" charset="-122"/>
              </a:rPr>
              <a:t>这是山本的房间。房间里有一</a:t>
            </a:r>
            <a:r>
              <a:rPr lang="zh-CN" altLang="en-US" sz="4400" dirty="0">
                <a:solidFill>
                  <a:srgbClr val="C00000"/>
                </a:solidFill>
                <a:latin typeface="华文楷体" panose="02010600040101010101" pitchFamily="2" charset="-122"/>
                <a:ea typeface="华文楷体" panose="02010600040101010101" pitchFamily="2" charset="-122"/>
              </a:rPr>
              <a:t>张</a:t>
            </a:r>
            <a:r>
              <a:rPr lang="zh-CN" altLang="en-US" sz="4400" dirty="0">
                <a:solidFill>
                  <a:schemeClr val="bg1"/>
                </a:solidFill>
                <a:latin typeface="华文楷体" panose="02010600040101010101" pitchFamily="2" charset="-122"/>
                <a:ea typeface="华文楷体" panose="02010600040101010101" pitchFamily="2" charset="-122"/>
              </a:rPr>
              <a:t>床、一</a:t>
            </a:r>
            <a:r>
              <a:rPr lang="zh-CN" altLang="en-US" sz="4400" dirty="0">
                <a:solidFill>
                  <a:srgbClr val="C00000"/>
                </a:solidFill>
                <a:latin typeface="华文楷体" panose="02010600040101010101" pitchFamily="2" charset="-122"/>
                <a:ea typeface="华文楷体" panose="02010600040101010101" pitchFamily="2" charset="-122"/>
              </a:rPr>
              <a:t>张</a:t>
            </a:r>
            <a:r>
              <a:rPr lang="zh-CN" altLang="en-US" sz="4400" dirty="0">
                <a:solidFill>
                  <a:schemeClr val="bg1"/>
                </a:solidFill>
                <a:latin typeface="华文楷体" panose="02010600040101010101" pitchFamily="2" charset="-122"/>
                <a:ea typeface="华文楷体" panose="02010600040101010101" pitchFamily="2" charset="-122"/>
              </a:rPr>
              <a:t>桌子、一</a:t>
            </a:r>
            <a:r>
              <a:rPr lang="zh-CN" altLang="en-US" sz="4400" dirty="0">
                <a:solidFill>
                  <a:srgbClr val="C00000"/>
                </a:solidFill>
                <a:latin typeface="华文楷体" panose="02010600040101010101" pitchFamily="2" charset="-122"/>
                <a:ea typeface="华文楷体" panose="02010600040101010101" pitchFamily="2" charset="-122"/>
              </a:rPr>
              <a:t>把</a:t>
            </a:r>
            <a:r>
              <a:rPr lang="zh-CN" altLang="en-US" sz="4400" dirty="0">
                <a:solidFill>
                  <a:schemeClr val="bg1"/>
                </a:solidFill>
                <a:latin typeface="华文楷体" panose="02010600040101010101" pitchFamily="2" charset="-122"/>
                <a:ea typeface="华文楷体" panose="02010600040101010101" pitchFamily="2" charset="-122"/>
              </a:rPr>
              <a:t>椅子、一</a:t>
            </a:r>
            <a:r>
              <a:rPr lang="zh-CN" altLang="en-US" sz="4400" dirty="0">
                <a:solidFill>
                  <a:srgbClr val="C00000"/>
                </a:solidFill>
                <a:latin typeface="华文楷体" panose="02010600040101010101" pitchFamily="2" charset="-122"/>
                <a:ea typeface="华文楷体" panose="02010600040101010101" pitchFamily="2" charset="-122"/>
              </a:rPr>
              <a:t>个</a:t>
            </a:r>
            <a:r>
              <a:rPr lang="zh-CN" altLang="en-US" sz="4400" dirty="0">
                <a:solidFill>
                  <a:schemeClr val="bg1"/>
                </a:solidFill>
                <a:latin typeface="华文楷体" panose="02010600040101010101" pitchFamily="2" charset="-122"/>
                <a:ea typeface="华文楷体" panose="02010600040101010101" pitchFamily="2" charset="-122"/>
              </a:rPr>
              <a:t>书架和一</a:t>
            </a:r>
            <a:r>
              <a:rPr lang="zh-CN" altLang="en-US" sz="4400" dirty="0">
                <a:solidFill>
                  <a:srgbClr val="C00000"/>
                </a:solidFill>
                <a:latin typeface="华文楷体" panose="02010600040101010101" pitchFamily="2" charset="-122"/>
                <a:ea typeface="华文楷体" panose="02010600040101010101" pitchFamily="2" charset="-122"/>
              </a:rPr>
              <a:t>个</a:t>
            </a:r>
            <a:r>
              <a:rPr lang="zh-CN" altLang="en-US" sz="4400" dirty="0">
                <a:solidFill>
                  <a:schemeClr val="bg1"/>
                </a:solidFill>
                <a:latin typeface="华文楷体" panose="02010600040101010101" pitchFamily="2" charset="-122"/>
                <a:ea typeface="华文楷体" panose="02010600040101010101" pitchFamily="2" charset="-122"/>
              </a:rPr>
              <a:t>柜子。</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is Yamamoto's room. There is a bed, a table, a chair, a bookshelf and a cabinet in the room</a:t>
            </a:r>
            <a:r>
              <a:rPr kumimoji="0" lang="en-US" altLang="zh-CN" sz="3200" b="0" i="0" u="none" strike="noStrike" kern="1200" cap="none" spc="0" normalizeH="0" baseline="0" noProof="0" dirty="0">
                <a:ln>
                  <a:noFill/>
                </a:ln>
                <a:solidFill>
                  <a:prstClr val="black"/>
                </a:solidFill>
                <a:effectLst/>
                <a:uLnTx/>
                <a:uFillTx/>
                <a:latin typeface="Segoe UI Semibold" panose="020B0702040204020203" pitchFamily="34" charset="0"/>
                <a:ea typeface="宋体" panose="02010600030101010101" pitchFamily="2" charset="-122"/>
                <a:cs typeface="Segoe UI Semibold" panose="020B0702040204020203" pitchFamily="34" charset="0"/>
              </a:rPr>
              <a:t>.</a:t>
            </a:r>
            <a:endParaRPr kumimoji="0" lang="en-US" altLang="zh-CN" sz="3200" b="0" i="0" u="none" strike="noStrike" kern="1200" cap="none" spc="0" normalizeH="0" baseline="0" noProof="0" dirty="0">
              <a:ln>
                <a:noFill/>
              </a:ln>
              <a:solidFill>
                <a:prstClr val="black"/>
              </a:solidFill>
              <a:effectLst/>
              <a:uLnTx/>
              <a:uFillTx/>
              <a:latin typeface="Segoe UI Semibold" panose="020B0702040204020203" pitchFamily="34" charset="0"/>
              <a:ea typeface="宋体" panose="02010600030101010101" pitchFamily="2" charset="-122"/>
              <a:cs typeface="Segoe UI Semibold" panose="020B0702040204020203" pitchFamily="34" charset="0"/>
            </a:endParaRPr>
          </a:p>
          <a:p>
            <a:pPr>
              <a:lnSpc>
                <a:spcPct val="150000"/>
              </a:lnSpc>
              <a:spcBef>
                <a:spcPct val="50000"/>
              </a:spcBef>
            </a:pPr>
            <a:r>
              <a:rPr lang="zh-CN" altLang="en-US" sz="4400" dirty="0">
                <a:solidFill>
                  <a:schemeClr val="bg1"/>
                </a:solidFill>
                <a:latin typeface="华文楷体" panose="02010600040101010101" pitchFamily="2" charset="-122"/>
                <a:ea typeface="华文楷体" panose="02010600040101010101" pitchFamily="2" charset="-122"/>
              </a:rPr>
              <a:t>墙上有一</a:t>
            </a:r>
            <a:r>
              <a:rPr lang="zh-CN" altLang="en-US" sz="4400" dirty="0">
                <a:solidFill>
                  <a:srgbClr val="C00000"/>
                </a:solidFill>
                <a:latin typeface="华文楷体" panose="02010600040101010101" pitchFamily="2" charset="-122"/>
                <a:ea typeface="华文楷体" panose="02010600040101010101" pitchFamily="2" charset="-122"/>
              </a:rPr>
              <a:t>张</a:t>
            </a:r>
            <a:r>
              <a:rPr lang="zh-CN" altLang="en-US" sz="4400" dirty="0">
                <a:solidFill>
                  <a:schemeClr val="bg1"/>
                </a:solidFill>
                <a:latin typeface="华文楷体" panose="02010600040101010101" pitchFamily="2" charset="-122"/>
                <a:ea typeface="华文楷体" panose="02010600040101010101" pitchFamily="2" charset="-122"/>
              </a:rPr>
              <a:t>中国地图。桌子上有一</a:t>
            </a:r>
            <a:r>
              <a:rPr lang="zh-CN" altLang="en-US" sz="4400" dirty="0">
                <a:solidFill>
                  <a:srgbClr val="C00000"/>
                </a:solidFill>
                <a:latin typeface="华文楷体" panose="02010600040101010101" pitchFamily="2" charset="-122"/>
                <a:ea typeface="华文楷体" panose="02010600040101010101" pitchFamily="2" charset="-122"/>
              </a:rPr>
              <a:t>本</a:t>
            </a:r>
            <a:r>
              <a:rPr lang="zh-CN" altLang="en-US" sz="4400" dirty="0">
                <a:solidFill>
                  <a:schemeClr val="bg1"/>
                </a:solidFill>
                <a:latin typeface="华文楷体" panose="02010600040101010101" pitchFamily="2" charset="-122"/>
                <a:ea typeface="华文楷体" panose="02010600040101010101" pitchFamily="2" charset="-122"/>
              </a:rPr>
              <a:t>书、一</a:t>
            </a:r>
            <a:r>
              <a:rPr lang="zh-CN" altLang="en-US" sz="4400" dirty="0">
                <a:solidFill>
                  <a:srgbClr val="C00000"/>
                </a:solidFill>
                <a:latin typeface="华文楷体" panose="02010600040101010101" pitchFamily="2" charset="-122"/>
                <a:ea typeface="华文楷体" panose="02010600040101010101" pitchFamily="2" charset="-122"/>
              </a:rPr>
              <a:t>个</a:t>
            </a:r>
            <a:r>
              <a:rPr lang="zh-CN" altLang="en-US" sz="4400" dirty="0">
                <a:solidFill>
                  <a:schemeClr val="bg1"/>
                </a:solidFill>
                <a:latin typeface="华文楷体" panose="02010600040101010101" pitchFamily="2" charset="-122"/>
                <a:ea typeface="华文楷体" panose="02010600040101010101" pitchFamily="2" charset="-122"/>
              </a:rPr>
              <a:t>本子和一</a:t>
            </a:r>
            <a:r>
              <a:rPr lang="zh-CN" altLang="en-US" sz="4400" dirty="0">
                <a:solidFill>
                  <a:srgbClr val="C00000"/>
                </a:solidFill>
                <a:latin typeface="华文楷体" panose="02010600040101010101" pitchFamily="2" charset="-122"/>
                <a:ea typeface="华文楷体" panose="02010600040101010101" pitchFamily="2" charset="-122"/>
              </a:rPr>
              <a:t>支</a:t>
            </a:r>
            <a:r>
              <a:rPr lang="zh-CN" altLang="en-US" sz="4400" dirty="0">
                <a:solidFill>
                  <a:schemeClr val="bg1"/>
                </a:solidFill>
                <a:latin typeface="华文楷体" panose="02010600040101010101" pitchFamily="2" charset="-122"/>
                <a:ea typeface="华文楷体" panose="02010600040101010101" pitchFamily="2" charset="-122"/>
              </a:rPr>
              <a:t>笔。</a:t>
            </a:r>
            <a:r>
              <a:rPr lang="en-US" altLang="zh-CN" sz="2400" dirty="0">
                <a:solidFill>
                  <a:schemeClr val="bg1"/>
                </a:solidFill>
                <a:latin typeface="Times New Roman" panose="02020603050405020304" pitchFamily="18" charset="0"/>
                <a:cs typeface="Times New Roman" panose="02020603050405020304" pitchFamily="18" charset="0"/>
              </a:rPr>
              <a:t>There is a map of China on the wall. There is a book, a notebook and a pen on the table.</a:t>
            </a:r>
            <a:endParaRPr lang="zh-CN" altLang="en-US" sz="2400" dirty="0">
              <a:solidFill>
                <a:schemeClr val="bg1"/>
              </a:solidFill>
              <a:latin typeface="Times New Roman" panose="02020603050405020304" pitchFamily="18" charset="0"/>
              <a:cs typeface="Times New Roman" panose="02020603050405020304" pitchFamily="18" charset="0"/>
            </a:endParaRPr>
          </a:p>
          <a:p>
            <a:pPr>
              <a:lnSpc>
                <a:spcPct val="150000"/>
              </a:lnSpc>
              <a:spcBef>
                <a:spcPct val="50000"/>
              </a:spcBef>
            </a:pPr>
            <a:endParaRPr lang="en-US" altLang="zh-CN" sz="44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530" y="1345915"/>
            <a:ext cx="10130320" cy="2800767"/>
          </a:xfrm>
          <a:prstGeom prst="rect">
            <a:avLst/>
          </a:prstGeom>
          <a:noFill/>
        </p:spPr>
        <p:txBody>
          <a:bodyPr wrap="square" rtlCol="0">
            <a:spAutoFit/>
          </a:bodyPr>
          <a:lstStyle/>
          <a:p>
            <a:r>
              <a:rPr kumimoji="0" lang="zh-CN" altLang="en-US" sz="44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        课文：</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这是山本的房间。房间里有一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张</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床、一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张</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桌子、一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把</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椅子、一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个</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书架和一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个</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柜子。墙上有一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张</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中国地图。桌子上有一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本</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书、一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个</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本子和一</a:t>
            </a:r>
            <a:r>
              <a:rPr kumimoji="0" lang="zh-CN" altLang="en-US" sz="4400" b="0"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支</a:t>
            </a:r>
            <a:r>
              <a:rPr kumimoji="0" lang="zh-CN" altLang="en-US" sz="4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笔。</a:t>
            </a:r>
            <a:endParaRPr lang="zh-CN" alt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732790" y="3068955"/>
            <a:ext cx="10822940" cy="359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l">
              <a:spcBef>
                <a:spcPct val="50000"/>
              </a:spcBef>
            </a:pPr>
            <a:r>
              <a:rPr lang="en-US" altLang="zh-CN" sz="2400" dirty="0">
                <a:solidFill>
                  <a:schemeClr val="bg1"/>
                </a:solidFill>
                <a:ea typeface="华文楷体" panose="02010600040101010101" pitchFamily="2" charset="-122"/>
                <a:sym typeface="+mn-ea"/>
              </a:rPr>
              <a:t> (2) </a:t>
            </a:r>
            <a:r>
              <a:rPr lang="en-US" altLang="zh-CN" sz="2400" dirty="0">
                <a:solidFill>
                  <a:schemeClr val="bg1"/>
                </a:solidFill>
                <a:ea typeface="华文楷体" panose="02010600040101010101" pitchFamily="2" charset="-122"/>
              </a:rPr>
              <a:t>Its </a:t>
            </a:r>
            <a:r>
              <a:rPr lang="en-US" altLang="zh-CN" sz="2400" b="1" dirty="0">
                <a:solidFill>
                  <a:schemeClr val="bg1"/>
                </a:solidFill>
                <a:ea typeface="华文楷体" panose="02010600040101010101" pitchFamily="2" charset="-122"/>
              </a:rPr>
              <a:t>negative form </a:t>
            </a:r>
            <a:r>
              <a:rPr lang="en-US" altLang="zh-CN" sz="2400" dirty="0">
                <a:solidFill>
                  <a:schemeClr val="bg1"/>
                </a:solidFill>
                <a:ea typeface="华文楷体" panose="02010600040101010101" pitchFamily="2" charset="-122"/>
              </a:rPr>
              <a:t>is</a:t>
            </a:r>
            <a:r>
              <a:rPr lang="en-US" altLang="zh-CN" sz="2400" dirty="0">
                <a:solidFill>
                  <a:schemeClr val="bg1"/>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dirty="0">
                <a:solidFill>
                  <a:schemeClr val="bg1"/>
                </a:solidFill>
                <a:latin typeface="楷体" panose="02010609060101010101" pitchFamily="49" charset="-122"/>
                <a:ea typeface="楷体" panose="02010609060101010101" pitchFamily="49" charset="-122"/>
                <a:cs typeface="楷体" panose="02010609060101010101" pitchFamily="49" charset="-122"/>
              </a:rPr>
              <a:t>没有</a:t>
            </a:r>
            <a:r>
              <a:rPr lang="zh-CN" altLang="en-US" sz="2400" dirty="0">
                <a:solidFill>
                  <a:schemeClr val="bg1"/>
                </a:solidFill>
                <a:ea typeface="华文楷体" panose="02010600040101010101" pitchFamily="2" charset="-122"/>
              </a:rPr>
              <a:t> </a:t>
            </a:r>
            <a:r>
              <a:rPr lang="en-US" altLang="zh-CN" sz="2400" dirty="0">
                <a:solidFill>
                  <a:schemeClr val="bg1"/>
                </a:solidFill>
                <a:ea typeface="华文楷体" panose="02010600040101010101" pitchFamily="2" charset="-122"/>
              </a:rPr>
              <a:t>instead of </a:t>
            </a:r>
            <a:r>
              <a:rPr lang="zh-CN" altLang="en-US" sz="2400" dirty="0">
                <a:solidFill>
                  <a:schemeClr val="bg1"/>
                </a:solidFill>
                <a:latin typeface="楷体" panose="02010609060101010101" pitchFamily="49" charset="-122"/>
                <a:ea typeface="楷体" panose="02010609060101010101" pitchFamily="49" charset="-122"/>
              </a:rPr>
              <a:t>不有</a:t>
            </a:r>
            <a:r>
              <a:rPr lang="en-US" altLang="zh-CN" sz="2400" dirty="0">
                <a:solidFill>
                  <a:schemeClr val="bg1"/>
                </a:solidFill>
                <a:ea typeface="华文楷体" panose="02010600040101010101" pitchFamily="2" charset="-122"/>
              </a:rPr>
              <a:t>.</a:t>
            </a:r>
            <a:endParaRPr lang="en-US" altLang="zh-CN" sz="2400" dirty="0">
              <a:solidFill>
                <a:schemeClr val="bg1"/>
              </a:solidFill>
              <a:ea typeface="华文楷体" panose="02010600040101010101" pitchFamily="2" charset="-122"/>
            </a:endParaRPr>
          </a:p>
          <a:p>
            <a:pPr algn="l">
              <a:spcBef>
                <a:spcPct val="50000"/>
              </a:spcBef>
            </a:pPr>
            <a:r>
              <a:rPr lang="en-US" altLang="zh-CN" sz="2400" dirty="0">
                <a:solidFill>
                  <a:schemeClr val="bg1"/>
                </a:solidFill>
                <a:ea typeface="华文楷体" panose="02010600040101010101" pitchFamily="2" charset="-122"/>
              </a:rPr>
              <a:t> e.g. </a:t>
            </a:r>
            <a:r>
              <a:rPr lang="zh-CN" altLang="en-US" sz="2400" dirty="0">
                <a:solidFill>
                  <a:schemeClr val="bg1"/>
                </a:solidFill>
                <a:latin typeface="楷体" panose="02010609060101010101" pitchFamily="49" charset="-122"/>
                <a:ea typeface="楷体" panose="02010609060101010101" pitchFamily="49" charset="-122"/>
              </a:rPr>
              <a:t>我没有地图？</a:t>
            </a:r>
            <a:r>
              <a:rPr lang="en-US" altLang="zh-CN" sz="2400" dirty="0">
                <a:solidFill>
                  <a:schemeClr val="bg1"/>
                </a:solidFill>
                <a:latin typeface="楷体" panose="02010609060101010101" pitchFamily="49" charset="-122"/>
                <a:ea typeface="楷体" panose="02010609060101010101" pitchFamily="49" charset="-122"/>
              </a:rPr>
              <a:t> </a:t>
            </a:r>
            <a:endParaRPr lang="en-US" altLang="zh-CN" sz="2400" dirty="0">
              <a:solidFill>
                <a:schemeClr val="bg1"/>
              </a:solidFill>
              <a:latin typeface="楷体" panose="02010609060101010101" pitchFamily="49" charset="-122"/>
              <a:ea typeface="楷体" panose="02010609060101010101" pitchFamily="49" charset="-122"/>
            </a:endParaRPr>
          </a:p>
          <a:p>
            <a:pPr algn="l">
              <a:spcBef>
                <a:spcPct val="50000"/>
              </a:spcBef>
            </a:pPr>
            <a:r>
              <a:rPr lang="en-US" altLang="zh-CN" sz="2400" dirty="0">
                <a:solidFill>
                  <a:schemeClr val="bg1"/>
                </a:solidFill>
                <a:latin typeface="楷体" panose="02010609060101010101" pitchFamily="49" charset="-122"/>
                <a:ea typeface="楷体" panose="02010609060101010101" pitchFamily="49" charset="-122"/>
              </a:rPr>
              <a:t>     </a:t>
            </a:r>
            <a:r>
              <a:rPr lang="zh-CN" altLang="en-US" sz="2400" dirty="0">
                <a:solidFill>
                  <a:schemeClr val="bg1"/>
                </a:solidFill>
                <a:latin typeface="楷体" panose="02010609060101010101" pitchFamily="49" charset="-122"/>
                <a:ea typeface="楷体" panose="02010609060101010101" pitchFamily="49" charset="-122"/>
              </a:rPr>
              <a:t>我不有地图？</a:t>
            </a:r>
            <a:r>
              <a:rPr lang="en-US" altLang="zh-CN" sz="2400" dirty="0">
                <a:solidFill>
                  <a:schemeClr val="bg1"/>
                </a:solidFill>
                <a:latin typeface="楷体" panose="02010609060101010101" pitchFamily="49" charset="-122"/>
                <a:ea typeface="楷体" panose="02010609060101010101" pitchFamily="49" charset="-122"/>
              </a:rPr>
              <a:t>×</a:t>
            </a:r>
            <a:endParaRPr lang="zh-CN" altLang="en-US" sz="2400" dirty="0">
              <a:solidFill>
                <a:schemeClr val="bg1"/>
              </a:solidFill>
              <a:latin typeface="楷体" panose="02010609060101010101" pitchFamily="49" charset="-122"/>
              <a:ea typeface="楷体" panose="02010609060101010101" pitchFamily="49" charset="-122"/>
            </a:endParaRPr>
          </a:p>
          <a:p>
            <a:pPr algn="l">
              <a:spcBef>
                <a:spcPct val="50000"/>
              </a:spcBef>
            </a:pPr>
            <a:r>
              <a:rPr lang="en-US" altLang="zh-CN" sz="2400" dirty="0">
                <a:solidFill>
                  <a:schemeClr val="bg1"/>
                </a:solidFill>
                <a:ea typeface="华文楷体" panose="02010600040101010101" pitchFamily="2" charset="-122"/>
                <a:sym typeface="+mn-ea"/>
              </a:rPr>
              <a:t> (3) </a:t>
            </a:r>
            <a:r>
              <a:rPr lang="en-US" altLang="zh-CN" sz="2400" dirty="0">
                <a:solidFill>
                  <a:schemeClr val="bg1"/>
                </a:solidFill>
                <a:ea typeface="华文楷体" panose="02010600040101010101" pitchFamily="2" charset="-122"/>
              </a:rPr>
              <a:t>In its negative form, </a:t>
            </a:r>
            <a:r>
              <a:rPr lang="en-US" altLang="zh-CN" sz="2400" b="1" dirty="0">
                <a:solidFill>
                  <a:schemeClr val="bg1"/>
                </a:solidFill>
                <a:ea typeface="华文楷体" panose="02010600040101010101" pitchFamily="2" charset="-122"/>
              </a:rPr>
              <a:t>no numeral-classifier </a:t>
            </a:r>
            <a:r>
              <a:rPr lang="en-US" altLang="zh-CN" sz="2400" dirty="0">
                <a:solidFill>
                  <a:schemeClr val="bg1"/>
                </a:solidFill>
                <a:ea typeface="华文楷体" panose="02010600040101010101" pitchFamily="2" charset="-122"/>
              </a:rPr>
              <a:t>compound can be used before the object.</a:t>
            </a:r>
            <a:endParaRPr lang="en-US" altLang="zh-CN" sz="2400" dirty="0">
              <a:solidFill>
                <a:schemeClr val="bg1"/>
              </a:solidFill>
              <a:ea typeface="华文楷体" panose="02010600040101010101" pitchFamily="2" charset="-122"/>
            </a:endParaRPr>
          </a:p>
          <a:p>
            <a:pPr algn="l">
              <a:spcBef>
                <a:spcPct val="50000"/>
              </a:spcBef>
            </a:pPr>
            <a:r>
              <a:rPr lang="en-US" altLang="zh-CN" sz="2400" dirty="0">
                <a:solidFill>
                  <a:schemeClr val="bg1"/>
                </a:solidFill>
                <a:ea typeface="华文楷体" panose="02010600040101010101" pitchFamily="2" charset="-122"/>
              </a:rPr>
              <a:t>e.g. </a:t>
            </a:r>
            <a:r>
              <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rPr>
              <a:t>我没有词典？</a:t>
            </a:r>
            <a:endPar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algn="l">
              <a:spcBef>
                <a:spcPct val="50000"/>
              </a:spcBef>
            </a:pPr>
            <a:r>
              <a:rPr lang="en-US" altLang="zh-CN" sz="2400" dirty="0">
                <a:solidFill>
                  <a:schemeClr val="bg1"/>
                </a:solidFill>
                <a:latin typeface="楷体" panose="02010609060101010101" pitchFamily="49" charset="-122"/>
                <a:ea typeface="楷体" panose="02010609060101010101" pitchFamily="49" charset="-122"/>
                <a:cs typeface="楷体" panose="02010609060101010101" pitchFamily="49" charset="-122"/>
              </a:rPr>
              <a:t>     </a:t>
            </a:r>
            <a:r>
              <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rPr>
              <a:t>我没有</a:t>
            </a:r>
            <a:r>
              <a:rPr lang="zh-CN" altLang="en-US" sz="2400" b="1" u="sng" dirty="0">
                <a:solidFill>
                  <a:schemeClr val="bg1"/>
                </a:solidFill>
                <a:latin typeface="楷体" panose="02010609060101010101" pitchFamily="49" charset="-122"/>
                <a:ea typeface="楷体" panose="02010609060101010101" pitchFamily="49" charset="-122"/>
                <a:cs typeface="楷体" panose="02010609060101010101" pitchFamily="49" charset="-122"/>
              </a:rPr>
              <a:t>一本</a:t>
            </a:r>
            <a:r>
              <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rPr>
              <a:t>词典？</a:t>
            </a:r>
            <a:r>
              <a:rPr lang="en-US" altLang="zh-CN" sz="2400" dirty="0">
                <a:solidFill>
                  <a:schemeClr val="bg1"/>
                </a:solidFill>
                <a:latin typeface="楷体" panose="02010609060101010101" pitchFamily="49" charset="-122"/>
                <a:ea typeface="楷体" panose="02010609060101010101" pitchFamily="49" charset="-122"/>
                <a:cs typeface="楷体" panose="02010609060101010101" pitchFamily="49" charset="-122"/>
              </a:rPr>
              <a:t>×</a:t>
            </a:r>
            <a:endPar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3" name="Text Box 9"/>
          <p:cNvSpPr txBox="1">
            <a:spLocks noChangeArrowheads="1"/>
          </p:cNvSpPr>
          <p:nvPr/>
        </p:nvSpPr>
        <p:spPr bwMode="auto">
          <a:xfrm>
            <a:off x="938530" y="700405"/>
            <a:ext cx="659892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800" b="1" dirty="0">
                <a:solidFill>
                  <a:srgbClr val="C00000"/>
                </a:solidFill>
                <a:latin typeface="宋体" panose="02010600030101010101" pitchFamily="2" charset="-122"/>
              </a:rPr>
              <a:t>语言点  </a:t>
            </a:r>
            <a:r>
              <a:rPr lang="en-US" altLang="zh-CN" sz="2400" b="1" dirty="0">
                <a:solidFill>
                  <a:srgbClr val="C00000"/>
                </a:solidFill>
                <a:latin typeface="宋体" panose="02010600030101010101" pitchFamily="2" charset="-122"/>
              </a:rPr>
              <a:t>Language Points —— </a:t>
            </a:r>
            <a:endParaRPr lang="en-US" altLang="zh-CN" sz="2400" b="1" dirty="0">
              <a:solidFill>
                <a:srgbClr val="C00000"/>
              </a:solidFill>
              <a:latin typeface="宋体" panose="02010600030101010101" pitchFamily="2" charset="-122"/>
            </a:endParaRPr>
          </a:p>
          <a:p>
            <a:pPr>
              <a:spcBef>
                <a:spcPct val="50000"/>
              </a:spcBef>
            </a:pP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1. </a:t>
            </a:r>
            <a:r>
              <a:rPr lang="zh-CN" altLang="en-US"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“有“字句</a:t>
            </a: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3200" b="1"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owner</a:t>
            </a: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有</a:t>
            </a: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3200" dirty="0" err="1">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sth</a:t>
            </a: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3200"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en-US" altLang="zh-CN" sz="2400" dirty="0">
                <a:solidFill>
                  <a:schemeClr val="bg1"/>
                </a:solidFill>
                <a:ea typeface="华文楷体" panose="02010600040101010101" pitchFamily="2" charset="-122"/>
              </a:rPr>
              <a:t>(1) to express </a:t>
            </a:r>
            <a:r>
              <a:rPr lang="en-US" altLang="zh-CN" sz="2400" b="1" dirty="0">
                <a:solidFill>
                  <a:schemeClr val="bg1"/>
                </a:solidFill>
                <a:ea typeface="华文楷体" panose="02010600040101010101" pitchFamily="2" charset="-122"/>
              </a:rPr>
              <a:t>possession</a:t>
            </a:r>
            <a:r>
              <a:rPr lang="en-US" altLang="zh-CN" sz="2400" dirty="0">
                <a:solidFill>
                  <a:schemeClr val="bg1"/>
                </a:solidFill>
                <a:ea typeface="华文楷体" panose="02010600040101010101" pitchFamily="2" charset="-122"/>
              </a:rPr>
              <a:t> in a sentence</a:t>
            </a:r>
            <a:endParaRPr lang="en-US" altLang="zh-CN" sz="2400" dirty="0">
              <a:solidFill>
                <a:schemeClr val="bg1"/>
              </a:solidFill>
              <a:ea typeface="华文楷体" panose="02010600040101010101" pitchFamily="2" charset="-122"/>
            </a:endParaRPr>
          </a:p>
          <a:p>
            <a:pPr>
              <a:spcBef>
                <a:spcPct val="50000"/>
              </a:spcBef>
            </a:pPr>
            <a:r>
              <a:rPr lang="en-US" altLang="zh-CN" sz="2400" dirty="0">
                <a:solidFill>
                  <a:schemeClr val="bg1"/>
                </a:solidFill>
                <a:ea typeface="华文楷体" panose="02010600040101010101" pitchFamily="2" charset="-122"/>
              </a:rPr>
              <a:t>e.g. </a:t>
            </a:r>
            <a:r>
              <a:rPr lang="zh-CN" altLang="en-US" sz="2400" dirty="0">
                <a:solidFill>
                  <a:schemeClr val="bg1"/>
                </a:solidFill>
                <a:latin typeface="楷体" panose="02010609060101010101" pitchFamily="49" charset="-122"/>
                <a:ea typeface="楷体" panose="02010609060101010101" pitchFamily="49" charset="-122"/>
              </a:rPr>
              <a:t>我有词典。我有地图</a:t>
            </a:r>
            <a:endParaRPr lang="zh-CN" altLang="en-US" sz="2400" dirty="0">
              <a:solidFill>
                <a:schemeClr val="bg1"/>
              </a:solidFill>
              <a:latin typeface="楷体" panose="02010609060101010101" pitchFamily="49" charset="-122"/>
              <a:ea typeface="楷体" panose="02010609060101010101" pitchFamily="49" charset="-122"/>
            </a:endParaRPr>
          </a:p>
        </p:txBody>
      </p:sp>
      <p:pic>
        <p:nvPicPr>
          <p:cNvPr id="11" name="图片 10" descr="605735"/>
          <p:cNvPicPr>
            <a:picLocks noChangeAspect="1"/>
          </p:cNvPicPr>
          <p:nvPr/>
        </p:nvPicPr>
        <p:blipFill>
          <a:blip r:embed="rId1"/>
          <a:stretch>
            <a:fillRect/>
          </a:stretch>
        </p:blipFill>
        <p:spPr>
          <a:xfrm>
            <a:off x="9185275" y="0"/>
            <a:ext cx="1905635" cy="19056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49"/>
          <p:cNvGraphicFramePr>
            <a:graphicFrameLocks noGrp="1"/>
          </p:cNvGraphicFramePr>
          <p:nvPr>
            <p:custDataLst>
              <p:tags r:id="rId1"/>
            </p:custDataLst>
          </p:nvPr>
        </p:nvGraphicFramePr>
        <p:xfrm>
          <a:off x="694055" y="1833244"/>
          <a:ext cx="10333037" cy="4716318"/>
        </p:xfrm>
        <a:graphic>
          <a:graphicData uri="http://schemas.openxmlformats.org/drawingml/2006/table">
            <a:tbl>
              <a:tblPr/>
              <a:tblGrid>
                <a:gridCol w="3951817"/>
                <a:gridCol w="1967569"/>
                <a:gridCol w="4413651"/>
              </a:tblGrid>
              <a:tr h="1229360">
                <a:tc>
                  <a:txBody>
                    <a:bodyPr/>
                    <a:lstStyle/>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Place/Direction </a:t>
                      </a:r>
                      <a:endPar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NP</a:t>
                      </a:r>
                      <a:endPar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方位短语</a:t>
                      </a:r>
                      <a:endPar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marT="46229" marB="462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rPr>
                        <a:t>有</a:t>
                      </a:r>
                      <a:endParaRPr kumimoji="0" lang="zh-CN" altLang="en-US" sz="32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Person/Thing</a:t>
                      </a:r>
                      <a:endPar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Existing</a:t>
                      </a:r>
                      <a:endPar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存在的事物</a:t>
                      </a:r>
                      <a:endParaRPr kumimoji="0" lang="en-US" altLang="zh-CN" sz="2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marT="46229" marB="462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892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rPr>
                        <a:t>房间</a:t>
                      </a:r>
                      <a:r>
                        <a:rPr kumimoji="0" lang="zh-CN" altLang="en-US" sz="3200" b="1" i="0" u="none" strike="noStrike" cap="none" normalizeH="0" baseline="0" dirty="0">
                          <a:ln>
                            <a:noFill/>
                          </a:ln>
                          <a:solidFill>
                            <a:srgbClr val="0000FF"/>
                          </a:solidFill>
                          <a:effectLst/>
                          <a:latin typeface="Tahoma" panose="020B0604030504040204" pitchFamily="34" charset="0"/>
                          <a:ea typeface="华文楷体" panose="02010600040101010101" pitchFamily="2" charset="-122"/>
                        </a:rPr>
                        <a:t>里</a:t>
                      </a:r>
                      <a:endParaRPr kumimoji="0" lang="zh-CN" altLang="en-US" sz="3200" b="1" i="0" u="none" strike="noStrike" cap="none" normalizeH="0" baseline="0" dirty="0">
                        <a:ln>
                          <a:noFill/>
                        </a:ln>
                        <a:solidFill>
                          <a:srgbClr val="0000FF"/>
                        </a:solidFill>
                        <a:effectLst/>
                        <a:latin typeface="Tahoma" panose="020B0604030504040204" pitchFamily="34" charset="0"/>
                        <a:ea typeface="华文楷体" panose="02010600040101010101" pitchFamily="2" charset="-122"/>
                      </a:endParaRPr>
                    </a:p>
                  </a:txBody>
                  <a:tcPr marT="46229" marB="462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rgbClr val="FF0000"/>
                          </a:solidFill>
                          <a:effectLst/>
                          <a:latin typeface="Tahoma" panose="020B0604030504040204" pitchFamily="34" charset="0"/>
                          <a:ea typeface="华文楷体" panose="02010600040101010101" pitchFamily="2" charset="-122"/>
                        </a:rPr>
                        <a:t>有</a:t>
                      </a:r>
                      <a:endParaRPr kumimoji="0" lang="zh-CN" altLang="en-US" sz="3200" b="1" i="0" u="none" strike="noStrike" cap="none" normalizeH="0" baseline="0" dirty="0">
                        <a:ln>
                          <a:noFill/>
                        </a:ln>
                        <a:solidFill>
                          <a:srgbClr val="FF0000"/>
                        </a:solidFill>
                        <a:effectLst/>
                        <a:latin typeface="Tahoma" panose="020B0604030504040204" pitchFamily="34"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3200" b="1" i="0" u="none" strike="noStrike" cap="none" normalizeH="0" baseline="0" dirty="0">
                          <a:ln>
                            <a:noFill/>
                          </a:ln>
                          <a:solidFill>
                            <a:schemeClr val="tx1"/>
                          </a:solidFill>
                          <a:effectLst/>
                          <a:latin typeface="Tahoma" panose="020B0604030504040204" pitchFamily="34" charset="0"/>
                          <a:ea typeface="华文楷体" panose="02010600040101010101" pitchFamily="2" charset="-122"/>
                        </a:rPr>
                        <a:t> </a:t>
                      </a:r>
                      <a:r>
                        <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rPr>
                        <a:t>一张桌子。</a:t>
                      </a:r>
                      <a:endPar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8754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rPr>
                        <a:t>墙</a:t>
                      </a:r>
                      <a:r>
                        <a:rPr kumimoji="0" lang="zh-CN" altLang="en-US" sz="3200" b="1" i="0" u="none" strike="noStrike" cap="none" normalizeH="0" baseline="0" dirty="0">
                          <a:ln>
                            <a:noFill/>
                          </a:ln>
                          <a:solidFill>
                            <a:schemeClr val="tx1"/>
                          </a:solidFill>
                          <a:effectLst/>
                          <a:latin typeface="Tahoma" panose="020B0604030504040204" pitchFamily="34" charset="0"/>
                          <a:ea typeface="华文楷体" panose="02010600040101010101" pitchFamily="2" charset="-122"/>
                        </a:rPr>
                        <a:t>   </a:t>
                      </a:r>
                      <a:r>
                        <a:rPr kumimoji="0" lang="zh-CN" altLang="en-US" sz="3200" b="1" i="0" u="none" strike="noStrike" cap="none" normalizeH="0" baseline="0" dirty="0">
                          <a:ln>
                            <a:noFill/>
                          </a:ln>
                          <a:solidFill>
                            <a:srgbClr val="0000FF"/>
                          </a:solidFill>
                          <a:effectLst/>
                          <a:latin typeface="Tahoma" panose="020B0604030504040204" pitchFamily="34" charset="0"/>
                          <a:ea typeface="华文楷体" panose="02010600040101010101" pitchFamily="2" charset="-122"/>
                        </a:rPr>
                        <a:t>上</a:t>
                      </a:r>
                      <a:endParaRPr kumimoji="0" lang="zh-CN" altLang="en-US" sz="3200" b="1" i="0" u="none" strike="noStrike" cap="none" normalizeH="0" baseline="0" dirty="0">
                        <a:ln>
                          <a:noFill/>
                        </a:ln>
                        <a:solidFill>
                          <a:srgbClr val="0000FF"/>
                        </a:solidFill>
                        <a:effectLst/>
                        <a:latin typeface="Tahoma" panose="020B0604030504040204" pitchFamily="34" charset="0"/>
                        <a:ea typeface="华文楷体" panose="02010600040101010101" pitchFamily="2" charset="-122"/>
                      </a:endParaRPr>
                    </a:p>
                  </a:txBody>
                  <a:tcPr marT="46229" marB="462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rgbClr val="FF0000"/>
                          </a:solidFill>
                          <a:effectLst/>
                          <a:latin typeface="Tahoma" panose="020B0604030504040204" pitchFamily="34" charset="0"/>
                          <a:ea typeface="华文楷体" panose="02010600040101010101" pitchFamily="2" charset="-122"/>
                        </a:rPr>
                        <a:t>有</a:t>
                      </a:r>
                      <a:endParaRPr kumimoji="0" lang="zh-CN" altLang="en-US" sz="3200" b="1" i="0" u="none" strike="noStrike" cap="none" normalizeH="0" baseline="0" dirty="0">
                        <a:ln>
                          <a:noFill/>
                        </a:ln>
                        <a:solidFill>
                          <a:srgbClr val="FF0000"/>
                        </a:solidFill>
                        <a:effectLst/>
                        <a:latin typeface="Tahoma" panose="020B0604030504040204" pitchFamily="34"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3200" b="1" i="0" u="none" strike="noStrike" cap="none" normalizeH="0" baseline="0" dirty="0">
                          <a:ln>
                            <a:noFill/>
                          </a:ln>
                          <a:solidFill>
                            <a:schemeClr val="tx1"/>
                          </a:solidFill>
                          <a:effectLst/>
                          <a:latin typeface="Tahoma" panose="020B0604030504040204" pitchFamily="34" charset="0"/>
                          <a:ea typeface="华文楷体" panose="02010600040101010101" pitchFamily="2" charset="-122"/>
                        </a:rPr>
                        <a:t> </a:t>
                      </a:r>
                      <a:r>
                        <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rPr>
                        <a:t>一张中国地图。</a:t>
                      </a:r>
                      <a:endPar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892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rPr>
                        <a:t>桌子</a:t>
                      </a:r>
                      <a:r>
                        <a:rPr kumimoji="0" lang="zh-CN" altLang="en-US" sz="3200" b="1" i="0" u="none" strike="noStrike" cap="none" normalizeH="0" baseline="0" dirty="0">
                          <a:ln>
                            <a:noFill/>
                          </a:ln>
                          <a:solidFill>
                            <a:srgbClr val="0000FF"/>
                          </a:solidFill>
                          <a:effectLst/>
                          <a:latin typeface="Tahoma" panose="020B0604030504040204" pitchFamily="34" charset="0"/>
                          <a:ea typeface="华文楷体" panose="02010600040101010101" pitchFamily="2" charset="-122"/>
                        </a:rPr>
                        <a:t>上</a:t>
                      </a:r>
                      <a:endParaRPr kumimoji="0" lang="zh-CN" altLang="en-US" sz="3200" b="1" i="0" u="none" strike="noStrike" cap="none" normalizeH="0" baseline="0" dirty="0">
                        <a:ln>
                          <a:noFill/>
                        </a:ln>
                        <a:solidFill>
                          <a:srgbClr val="0000FF"/>
                        </a:solidFill>
                        <a:effectLst/>
                        <a:latin typeface="Tahoma" panose="020B0604030504040204" pitchFamily="34" charset="0"/>
                        <a:ea typeface="华文楷体" panose="02010600040101010101" pitchFamily="2" charset="-122"/>
                      </a:endParaRPr>
                    </a:p>
                  </a:txBody>
                  <a:tcPr marT="46229" marB="462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3200" b="1" i="0" u="none" strike="noStrike" cap="none" normalizeH="0" baseline="0" dirty="0">
                          <a:ln>
                            <a:noFill/>
                          </a:ln>
                          <a:solidFill>
                            <a:srgbClr val="FF0000"/>
                          </a:solidFill>
                          <a:effectLst/>
                          <a:latin typeface="Tahoma" panose="020B0604030504040204" pitchFamily="34" charset="0"/>
                          <a:ea typeface="华文楷体" panose="02010600040101010101" pitchFamily="2" charset="-122"/>
                        </a:rPr>
                        <a:t>有</a:t>
                      </a:r>
                      <a:endParaRPr kumimoji="0" lang="zh-CN" altLang="en-US" sz="3200" b="1" i="0" u="none" strike="noStrike" cap="none" normalizeH="0" baseline="0" dirty="0">
                        <a:ln>
                          <a:noFill/>
                        </a:ln>
                        <a:solidFill>
                          <a:srgbClr val="FF0000"/>
                        </a:solidFill>
                        <a:effectLst/>
                        <a:latin typeface="Tahoma" panose="020B0604030504040204" pitchFamily="34"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3200" b="1" i="0" u="none" strike="noStrike" cap="none" normalizeH="0" baseline="0" dirty="0">
                          <a:ln>
                            <a:noFill/>
                          </a:ln>
                          <a:solidFill>
                            <a:schemeClr val="tx1"/>
                          </a:solidFill>
                          <a:effectLst/>
                          <a:latin typeface="Tahoma" panose="020B0604030504040204" pitchFamily="34" charset="0"/>
                          <a:ea typeface="华文楷体" panose="02010600040101010101" pitchFamily="2" charset="-122"/>
                        </a:rPr>
                        <a:t> </a:t>
                      </a:r>
                      <a:r>
                        <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rPr>
                        <a:t>书和笔。</a:t>
                      </a:r>
                      <a:endParaRPr kumimoji="0" lang="zh-CN" altLang="en-US" sz="3200" b="1" i="0" u="none" strike="noStrike" cap="none" normalizeH="0" baseline="0" dirty="0">
                        <a:ln>
                          <a:noFill/>
                        </a:ln>
                        <a:solidFill>
                          <a:schemeClr val="bg1"/>
                        </a:solidFill>
                        <a:effectLst/>
                        <a:latin typeface="Tahoma" panose="020B0604030504040204" pitchFamily="34" charset="0"/>
                        <a:ea typeface="华文楷体" panose="02010600040101010101" pitchFamily="2" charset="-122"/>
                      </a:endParaRPr>
                    </a:p>
                  </a:txBody>
                  <a:tcPr marT="46229" marB="462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框 4"/>
          <p:cNvSpPr txBox="1"/>
          <p:nvPr/>
        </p:nvSpPr>
        <p:spPr>
          <a:xfrm>
            <a:off x="497840" y="930910"/>
            <a:ext cx="8377555" cy="521970"/>
          </a:xfrm>
          <a:prstGeom prst="rect">
            <a:avLst/>
          </a:prstGeom>
          <a:noFill/>
        </p:spPr>
        <p:txBody>
          <a:bodyPr wrap="square">
            <a:spAutoFit/>
          </a:bodyPr>
          <a:lstStyle/>
          <a:p>
            <a:pPr marL="457200" indent="-457200">
              <a:spcBef>
                <a:spcPct val="50000"/>
              </a:spcBef>
              <a:buFont typeface="Arial" panose="020B0604020202020204" pitchFamily="34" charset="0"/>
              <a:buChar char="•"/>
            </a:pPr>
            <a:r>
              <a:rPr lang="en-US" altLang="zh-CN" sz="28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The </a:t>
            </a:r>
            <a:r>
              <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有</a:t>
            </a:r>
            <a:r>
              <a:rPr lang="en-US" altLang="zh-CN" sz="28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-sentence can be used to indicate </a:t>
            </a:r>
            <a:r>
              <a:rPr lang="en-US" altLang="zh-CN" sz="28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existence </a:t>
            </a:r>
            <a:endParaRPr lang="en-US" altLang="zh-CN" sz="28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文本框 1"/>
          <p:cNvSpPr txBox="1"/>
          <p:nvPr/>
        </p:nvSpPr>
        <p:spPr>
          <a:xfrm>
            <a:off x="497840" y="280035"/>
            <a:ext cx="7098665" cy="583565"/>
          </a:xfrm>
          <a:prstGeom prst="rect">
            <a:avLst/>
          </a:prstGeom>
          <a:noFill/>
        </p:spPr>
        <p:txBody>
          <a:bodyPr wrap="square" rtlCol="0" anchor="t">
            <a:spAutoFit/>
          </a:bodyPr>
          <a:lstStyle/>
          <a:p>
            <a:pPr algn="l">
              <a:spcBef>
                <a:spcPct val="50000"/>
              </a:spcBef>
            </a:pP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1. </a:t>
            </a:r>
            <a:r>
              <a:rPr lang="zh-CN" altLang="en-US"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“有“字句</a:t>
            </a:r>
            <a:r>
              <a:rPr lang="en-US" altLang="zh-CN" sz="32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(2)</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28650" y="1506220"/>
            <a:ext cx="10858500" cy="353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楷体" panose="02010609060101010101" pitchFamily="49" charset="-122"/>
                <a:ea typeface="楷体" panose="02010609060101010101" pitchFamily="49" charset="-122"/>
                <a:cs typeface="楷体" panose="02010609060101010101" pitchFamily="49" charset="-122"/>
              </a:rPr>
              <a:t>1. </a:t>
            </a:r>
            <a:r>
              <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rPr>
              <a:t>“有“字句</a:t>
            </a:r>
            <a:r>
              <a:rPr lang="en-US" altLang="zh-CN" sz="2800" dirty="0">
                <a:solidFill>
                  <a:schemeClr val="bg1"/>
                </a:solidFill>
                <a:latin typeface="楷体" panose="02010609060101010101" pitchFamily="49" charset="-122"/>
                <a:ea typeface="楷体" panose="02010609060101010101" pitchFamily="49" charset="-122"/>
                <a:cs typeface="楷体" panose="02010609060101010101" pitchFamily="49" charset="-122"/>
              </a:rPr>
              <a:t>(2)</a:t>
            </a:r>
            <a:endPar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marL="457200" indent="-457200">
              <a:spcBef>
                <a:spcPct val="50000"/>
              </a:spcBef>
              <a:buFont typeface="Arial" panose="020B0604020202020204" pitchFamily="34" charset="0"/>
              <a:buChar char="•"/>
            </a:pPr>
            <a:r>
              <a:rPr lang="zh-CN" altLang="en-US"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否定形式</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没有</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，此时物品前没有数量定语。</a:t>
            </a:r>
            <a:endPar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ct val="50000"/>
              </a:spcBef>
              <a:buFont typeface="Arial" panose="020B0604020202020204" pitchFamily="34" charset="0"/>
              <a:buChar char="•"/>
            </a:pP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The </a:t>
            </a:r>
            <a:r>
              <a:rPr lang="en-US" altLang="zh-CN" sz="2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negative form </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of </a:t>
            </a:r>
            <a:r>
              <a:rPr lang="zh-CN" altLang="en-US"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有 </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is </a:t>
            </a:r>
            <a:r>
              <a:rPr lang="zh-CN" altLang="en-US"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没有</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In such a case, </a:t>
            </a:r>
            <a:r>
              <a:rPr lang="en-US" altLang="zh-CN" sz="2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no numeral-classifier  </a:t>
            </a:r>
            <a:r>
              <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can be used before the person or thing. e.g.</a:t>
            </a:r>
            <a:endParaRPr lang="en-US" altLang="zh-CN"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ct val="50000"/>
              </a:spcBef>
              <a:buFont typeface="Arial" panose="020B0604020202020204" pitchFamily="34" charset="0"/>
              <a:buChar char="•"/>
            </a:pPr>
            <a:r>
              <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rPr>
              <a:t>桌子上没有书。</a:t>
            </a:r>
            <a:r>
              <a:rPr lang="en-US" altLang="zh-CN" sz="2800" dirty="0">
                <a:solidFill>
                  <a:schemeClr val="bg1"/>
                </a:solidFill>
                <a:latin typeface="楷体" panose="02010609060101010101" pitchFamily="49" charset="-122"/>
                <a:ea typeface="楷体" panose="02010609060101010101" pitchFamily="49" charset="-122"/>
                <a:cs typeface="楷体" panose="02010609060101010101" pitchFamily="49" charset="-122"/>
              </a:rPr>
              <a:t>√</a:t>
            </a:r>
            <a:endPar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marL="457200" indent="-457200">
              <a:spcBef>
                <a:spcPct val="50000"/>
              </a:spcBef>
              <a:buFont typeface="Arial" panose="020B0604020202020204" pitchFamily="34" charset="0"/>
              <a:buChar char="•"/>
            </a:pPr>
            <a:r>
              <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rPr>
              <a:t>桌子上没有</a:t>
            </a:r>
            <a:r>
              <a:rPr lang="zh-CN" altLang="en-US" sz="2800" b="1" u="sng" dirty="0">
                <a:solidFill>
                  <a:schemeClr val="bg1"/>
                </a:solidFill>
                <a:latin typeface="楷体" panose="02010609060101010101" pitchFamily="49" charset="-122"/>
                <a:ea typeface="楷体" panose="02010609060101010101" pitchFamily="49" charset="-122"/>
                <a:cs typeface="楷体" panose="02010609060101010101" pitchFamily="49" charset="-122"/>
              </a:rPr>
              <a:t>一本</a:t>
            </a:r>
            <a:r>
              <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rPr>
              <a:t>书。</a:t>
            </a:r>
            <a:r>
              <a:rPr lang="en-US" altLang="zh-CN" sz="2800" dirty="0">
                <a:solidFill>
                  <a:schemeClr val="bg1"/>
                </a:solidFill>
                <a:latin typeface="楷体" panose="02010609060101010101" pitchFamily="49" charset="-122"/>
                <a:ea typeface="楷体" panose="02010609060101010101" pitchFamily="49" charset="-122"/>
                <a:cs typeface="楷体" panose="02010609060101010101" pitchFamily="49" charset="-122"/>
              </a:rPr>
              <a:t> </a:t>
            </a:r>
            <a:r>
              <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rPr>
              <a:t>×</a:t>
            </a:r>
            <a:endPar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1"/>
          <a:stretch>
            <a:fillRect/>
          </a:stretch>
        </p:blipFill>
        <p:spPr>
          <a:xfrm>
            <a:off x="-110182" y="344016"/>
            <a:ext cx="11451991" cy="5518386"/>
          </a:xfrm>
          <a:prstGeom prst="rect">
            <a:avLst/>
          </a:prstGeom>
        </p:spPr>
      </p:pic>
      <p:pic>
        <p:nvPicPr>
          <p:cNvPr id="4" name="Picture 4" descr="L08-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957" y="0"/>
            <a:ext cx="3351043" cy="2638097"/>
          </a:xfrm>
          <a:prstGeom prst="rect">
            <a:avLst/>
          </a:prstGeom>
          <a:noFill/>
          <a:ln w="9525" algn="ctr">
            <a:solidFill>
              <a:srgbClr val="339966"/>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52249" y="5788829"/>
            <a:ext cx="7031420" cy="584775"/>
          </a:xfrm>
          <a:prstGeom prst="rect">
            <a:avLst/>
          </a:prstGeom>
          <a:noFill/>
        </p:spPr>
        <p:txBody>
          <a:bodyPr wrap="square" rtlCol="0">
            <a:spAutoFit/>
          </a:bodyPr>
          <a:lstStyle/>
          <a:p>
            <a:r>
              <a:rPr lang="zh-CN" altLang="en-US" sz="3200" dirty="0">
                <a:solidFill>
                  <a:schemeClr val="bg1"/>
                </a:solidFill>
                <a:latin typeface="+mn-ea"/>
              </a:rPr>
              <a:t>桌子上</a:t>
            </a:r>
            <a:r>
              <a:rPr lang="zh-CN" altLang="en-US" sz="3200" b="1" dirty="0">
                <a:solidFill>
                  <a:schemeClr val="bg1"/>
                </a:solidFill>
                <a:latin typeface="+mn-ea"/>
              </a:rPr>
              <a:t>没有</a:t>
            </a:r>
            <a:r>
              <a:rPr lang="zh-CN" altLang="en-US" sz="3200" dirty="0">
                <a:solidFill>
                  <a:schemeClr val="bg1"/>
                </a:solidFill>
                <a:latin typeface="+mn-ea"/>
              </a:rPr>
              <a:t>书。</a:t>
            </a:r>
            <a:endParaRPr lang="zh-CN" altLang="en-US" sz="3200" dirty="0">
              <a:solidFill>
                <a:schemeClr val="bg1"/>
              </a:solidFill>
              <a:latin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3"/>
          <p:cNvSpPr txBox="1">
            <a:spLocks noChangeArrowheads="1"/>
          </p:cNvSpPr>
          <p:nvPr/>
        </p:nvSpPr>
        <p:spPr>
          <a:xfrm>
            <a:off x="1466850" y="2165985"/>
            <a:ext cx="7058660" cy="2305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300" b="1" dirty="0">
                <a:solidFill>
                  <a:schemeClr val="bg1"/>
                </a:solidFill>
                <a:latin typeface="华文楷体" panose="02010600040101010101" pitchFamily="2" charset="-122"/>
                <a:ea typeface="华文楷体" panose="02010600040101010101" pitchFamily="2" charset="-122"/>
              </a:rPr>
              <a:t>2. Dialogue</a:t>
            </a:r>
            <a:endParaRPr lang="en-US" altLang="zh-CN" sz="3300" b="1" dirty="0">
              <a:solidFill>
                <a:schemeClr val="bg1"/>
              </a:solidFill>
              <a:latin typeface="华文楷体" panose="02010600040101010101" pitchFamily="2" charset="-122"/>
              <a:ea typeface="华文楷体" panose="02010600040101010101" pitchFamily="2" charset="-122"/>
            </a:endParaRPr>
          </a:p>
          <a:p>
            <a:pPr>
              <a:lnSpc>
                <a:spcPct val="150000"/>
              </a:lnSpc>
            </a:pPr>
            <a:r>
              <a:rPr lang="en-US" altLang="zh-CN" sz="3300" b="1" dirty="0">
                <a:solidFill>
                  <a:schemeClr val="bg1"/>
                </a:solidFill>
                <a:latin typeface="华文楷体" panose="02010600040101010101" pitchFamily="2" charset="-122"/>
                <a:ea typeface="华文楷体" panose="02010600040101010101" pitchFamily="2" charset="-122"/>
              </a:rPr>
              <a:t>A</a:t>
            </a:r>
            <a:r>
              <a:rPr lang="zh-CN" altLang="en-US" sz="3300" b="1" dirty="0">
                <a:solidFill>
                  <a:schemeClr val="bg1"/>
                </a:solidFill>
                <a:latin typeface="华文楷体" panose="02010600040101010101" pitchFamily="2" charset="-122"/>
                <a:ea typeface="华文楷体" panose="02010600040101010101" pitchFamily="2" charset="-122"/>
              </a:rPr>
              <a:t>：</a:t>
            </a:r>
            <a:r>
              <a:rPr lang="en-US" altLang="zh-CN" sz="3300" b="1" u="sng" dirty="0">
                <a:solidFill>
                  <a:schemeClr val="bg1"/>
                </a:solidFill>
                <a:latin typeface="华文楷体" panose="02010600040101010101" pitchFamily="2" charset="-122"/>
                <a:ea typeface="华文楷体" panose="02010600040101010101" pitchFamily="2" charset="-122"/>
              </a:rPr>
              <a:t>          </a:t>
            </a:r>
            <a:r>
              <a:rPr lang="zh-CN" altLang="en-US" sz="3300" b="1" dirty="0">
                <a:solidFill>
                  <a:schemeClr val="bg1"/>
                </a:solidFill>
                <a:latin typeface="华文楷体" panose="02010600040101010101" pitchFamily="2" charset="-122"/>
                <a:ea typeface="华文楷体" panose="02010600040101010101" pitchFamily="2" charset="-122"/>
              </a:rPr>
              <a:t>有</a:t>
            </a:r>
            <a:r>
              <a:rPr lang="en-US" altLang="zh-CN" sz="3300" b="1" u="sng" dirty="0">
                <a:solidFill>
                  <a:schemeClr val="bg1"/>
                </a:solidFill>
                <a:latin typeface="华文楷体" panose="02010600040101010101" pitchFamily="2" charset="-122"/>
                <a:ea typeface="华文楷体" panose="02010600040101010101" pitchFamily="2" charset="-122"/>
              </a:rPr>
              <a:t>          </a:t>
            </a:r>
            <a:r>
              <a:rPr lang="zh-CN" altLang="en-US" sz="3300" b="1" dirty="0">
                <a:solidFill>
                  <a:schemeClr val="bg1"/>
                </a:solidFill>
                <a:latin typeface="华文楷体" panose="02010600040101010101" pitchFamily="2" charset="-122"/>
                <a:ea typeface="华文楷体" panose="02010600040101010101" pitchFamily="2" charset="-122"/>
              </a:rPr>
              <a:t>吗？</a:t>
            </a:r>
            <a:endParaRPr lang="zh-CN" altLang="en-US" sz="3300" b="1" u="sng" dirty="0">
              <a:solidFill>
                <a:schemeClr val="bg1"/>
              </a:solidFill>
              <a:latin typeface="华文楷体" panose="02010600040101010101" pitchFamily="2" charset="-122"/>
              <a:ea typeface="华文楷体" panose="02010600040101010101" pitchFamily="2" charset="-122"/>
            </a:endParaRPr>
          </a:p>
          <a:p>
            <a:pPr>
              <a:lnSpc>
                <a:spcPct val="150000"/>
              </a:lnSpc>
            </a:pPr>
            <a:r>
              <a:rPr lang="en-US" altLang="zh-CN" sz="3300" b="1" dirty="0">
                <a:solidFill>
                  <a:schemeClr val="bg1"/>
                </a:solidFill>
                <a:latin typeface="华文楷体" panose="02010600040101010101" pitchFamily="2" charset="-122"/>
                <a:ea typeface="华文楷体" panose="02010600040101010101" pitchFamily="2" charset="-122"/>
              </a:rPr>
              <a:t>B</a:t>
            </a:r>
            <a:r>
              <a:rPr lang="zh-CN" altLang="en-US" sz="3300" b="1" dirty="0">
                <a:solidFill>
                  <a:schemeClr val="bg1"/>
                </a:solidFill>
                <a:latin typeface="华文楷体" panose="02010600040101010101" pitchFamily="2" charset="-122"/>
                <a:ea typeface="华文楷体" panose="02010600040101010101" pitchFamily="2" charset="-122"/>
              </a:rPr>
              <a:t>：</a:t>
            </a:r>
            <a:r>
              <a:rPr lang="zh-CN" altLang="en-US" sz="3300" b="1" u="sng" dirty="0">
                <a:solidFill>
                  <a:schemeClr val="bg1"/>
                </a:solidFill>
                <a:latin typeface="华文楷体" panose="02010600040101010101" pitchFamily="2" charset="-122"/>
                <a:ea typeface="华文楷体" panose="02010600040101010101" pitchFamily="2" charset="-122"/>
              </a:rPr>
              <a:t>                            。</a:t>
            </a:r>
            <a:endParaRPr lang="zh-CN" altLang="en-US" sz="3300" b="1" u="sng" dirty="0">
              <a:solidFill>
                <a:schemeClr val="bg1"/>
              </a:solidFill>
              <a:latin typeface="华文楷体" panose="02010600040101010101" pitchFamily="2" charset="-122"/>
              <a:ea typeface="华文楷体" panose="02010600040101010101" pitchFamily="2" charset="-122"/>
            </a:endParaRPr>
          </a:p>
        </p:txBody>
      </p:sp>
      <p:sp>
        <p:nvSpPr>
          <p:cNvPr id="6" name="Rectangle 2"/>
          <p:cNvSpPr txBox="1">
            <a:spLocks noChangeArrowheads="1"/>
          </p:cNvSpPr>
          <p:nvPr/>
        </p:nvSpPr>
        <p:spPr bwMode="auto">
          <a:xfrm>
            <a:off x="1757680" y="471169"/>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2pPr>
            <a:lvl3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3pPr>
            <a:lvl4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4pPr>
            <a:lvl5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eaLnBrk="1" hangingPunct="1"/>
            <a:r>
              <a:rPr lang="zh-CN" altLang="en-US" dirty="0">
                <a:solidFill>
                  <a:srgbClr val="C00000"/>
                </a:solidFill>
                <a:latin typeface="宋体" panose="02010600030101010101" pitchFamily="2" charset="-122"/>
                <a:ea typeface="宋体" panose="02010600030101010101" pitchFamily="2" charset="-122"/>
              </a:rPr>
              <a:t>练习 </a:t>
            </a:r>
            <a:r>
              <a:rPr lang="en-US" altLang="zh-CN" dirty="0" err="1">
                <a:solidFill>
                  <a:srgbClr val="C00000"/>
                </a:solidFill>
                <a:latin typeface="Times New Roman Regular" panose="02020603050405020304" charset="0"/>
                <a:ea typeface="宋体" panose="02010600030101010101" pitchFamily="2" charset="-122"/>
                <a:cs typeface="Times New Roman Regular" panose="02020603050405020304" charset="0"/>
              </a:rPr>
              <a:t>liànxí</a:t>
            </a:r>
            <a:endParaRPr lang="en-US" altLang="zh-CN" dirty="0">
              <a:solidFill>
                <a:srgbClr val="C00000"/>
              </a:solidFill>
              <a:latin typeface="Times New Roman Regular" panose="02020603050405020304" charset="0"/>
              <a:ea typeface="宋体" panose="02010600030101010101" pitchFamily="2" charset="-122"/>
              <a:cs typeface="Times New Roman Regular" panose="02020603050405020304" charset="0"/>
            </a:endParaRPr>
          </a:p>
        </p:txBody>
      </p:sp>
      <p:sp>
        <p:nvSpPr>
          <p:cNvPr id="2" name="Rectangle 43"/>
          <p:cNvSpPr txBox="1">
            <a:spLocks noChangeArrowheads="1"/>
          </p:cNvSpPr>
          <p:nvPr/>
        </p:nvSpPr>
        <p:spPr>
          <a:xfrm>
            <a:off x="6475731" y="1847850"/>
            <a:ext cx="4618990" cy="4410710"/>
          </a:xfrm>
          <a:prstGeom prst="rect">
            <a:avLst/>
          </a:prstGeom>
        </p:spPr>
        <p:txBody>
          <a:bodyPr vert="horz" lIns="91440" tIns="45720" rIns="91440" bIns="45720" rtlCol="0" anchor="ctr">
            <a:normAutofit fontScale="8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房间；柜子</a:t>
            </a:r>
            <a:endParaRPr lang="en-US" altLang="zh-CN" sz="3300" dirty="0">
              <a:solidFill>
                <a:schemeClr val="bg1"/>
              </a:solidFill>
              <a:latin typeface="+mn-ea"/>
              <a:ea typeface="华文楷体" panose="02010600040101010101" pitchFamily="2" charset="-122"/>
              <a:cs typeface="+mn-ea"/>
            </a:endParaRPr>
          </a:p>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房间；床</a:t>
            </a:r>
            <a:endParaRPr lang="zh-CN" altLang="en-US" sz="3300" dirty="0">
              <a:solidFill>
                <a:schemeClr val="bg1"/>
              </a:solidFill>
              <a:latin typeface="+mn-ea"/>
              <a:ea typeface="华文楷体" panose="02010600040101010101" pitchFamily="2" charset="-122"/>
              <a:cs typeface="+mn-ea"/>
            </a:endParaRPr>
          </a:p>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桌子上；笔</a:t>
            </a:r>
            <a:endParaRPr lang="zh-CN" altLang="en-US" sz="3300" dirty="0">
              <a:solidFill>
                <a:schemeClr val="bg1"/>
              </a:solidFill>
              <a:latin typeface="+mn-ea"/>
              <a:ea typeface="华文楷体" panose="02010600040101010101" pitchFamily="2" charset="-122"/>
              <a:cs typeface="+mn-ea"/>
            </a:endParaRPr>
          </a:p>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书架上；词典</a:t>
            </a:r>
            <a:endParaRPr lang="zh-CN" altLang="en-US" sz="3300" dirty="0">
              <a:solidFill>
                <a:schemeClr val="bg1"/>
              </a:solidFill>
              <a:latin typeface="+mn-ea"/>
              <a:ea typeface="华文楷体" panose="02010600040101010101" pitchFamily="2" charset="-122"/>
              <a:cs typeface="+mn-ea"/>
            </a:endParaRPr>
          </a:p>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墙上；地图</a:t>
            </a:r>
            <a:endParaRPr lang="zh-CN" altLang="en-US" sz="3300" dirty="0">
              <a:solidFill>
                <a:schemeClr val="bg1"/>
              </a:solidFill>
              <a:latin typeface="+mn-ea"/>
              <a:ea typeface="华文楷体" panose="02010600040101010101" pitchFamily="2" charset="-122"/>
              <a:cs typeface="+mn-ea"/>
            </a:endParaRPr>
          </a:p>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学校里边；书店</a:t>
            </a:r>
            <a:endParaRPr lang="zh-CN" altLang="en-US" sz="3300" dirty="0">
              <a:solidFill>
                <a:schemeClr val="bg1"/>
              </a:solidFill>
              <a:latin typeface="+mn-ea"/>
              <a:ea typeface="华文楷体" panose="02010600040101010101" pitchFamily="2" charset="-122"/>
              <a:cs typeface="+mn-ea"/>
            </a:endParaRPr>
          </a:p>
          <a:p>
            <a:pPr marL="457200" indent="-457200">
              <a:lnSpc>
                <a:spcPct val="150000"/>
              </a:lnSpc>
              <a:buFont typeface="Arial" panose="020B0604020202020204" pitchFamily="34" charset="0"/>
              <a:buChar char="•"/>
            </a:pPr>
            <a:r>
              <a:rPr lang="zh-CN" altLang="en-US" sz="3300" dirty="0">
                <a:solidFill>
                  <a:schemeClr val="bg1"/>
                </a:solidFill>
                <a:latin typeface="+mn-ea"/>
                <a:ea typeface="华文楷体" panose="02010600040101010101" pitchFamily="2" charset="-122"/>
                <a:cs typeface="+mn-ea"/>
              </a:rPr>
              <a:t>宿舍楼旁边；银行                       </a:t>
            </a:r>
            <a:endParaRPr lang="zh-CN" altLang="en-US" sz="3300" dirty="0">
              <a:solidFill>
                <a:schemeClr val="bg1"/>
              </a:solidFill>
              <a:latin typeface="+mn-ea"/>
              <a:ea typeface="华文楷体" panose="02010600040101010101" pitchFamily="2" charset="-122"/>
              <a:cs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981200" y="219554"/>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2pPr>
            <a:lvl3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3pPr>
            <a:lvl4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4pPr>
            <a:lvl5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eaLnBrk="1" hangingPunct="1"/>
            <a:r>
              <a:rPr lang="zh-CN" altLang="en-US" dirty="0">
                <a:solidFill>
                  <a:srgbClr val="C00000"/>
                </a:solidFill>
                <a:latin typeface="宋体" panose="02010600030101010101" pitchFamily="2" charset="-122"/>
                <a:ea typeface="宋体" panose="02010600030101010101" pitchFamily="2" charset="-122"/>
              </a:rPr>
              <a:t>练习 </a:t>
            </a:r>
            <a:r>
              <a:rPr lang="en-US" altLang="zh-CN" dirty="0" err="1">
                <a:solidFill>
                  <a:srgbClr val="C00000"/>
                </a:solidFill>
                <a:latin typeface="Times New Roman Regular" panose="02020603050405020304" charset="0"/>
                <a:ea typeface="宋体" panose="02010600030101010101" pitchFamily="2" charset="-122"/>
                <a:cs typeface="Times New Roman Regular" panose="02020603050405020304" charset="0"/>
              </a:rPr>
              <a:t>liànxí</a:t>
            </a:r>
            <a:endParaRPr lang="en-US" altLang="zh-CN" dirty="0">
              <a:solidFill>
                <a:srgbClr val="C00000"/>
              </a:solidFill>
              <a:latin typeface="Times New Roman Regular" panose="02020603050405020304" charset="0"/>
              <a:ea typeface="宋体" panose="02010600030101010101" pitchFamily="2" charset="-122"/>
              <a:cs typeface="Times New Roman Regular" panose="02020603050405020304" charset="0"/>
            </a:endParaRPr>
          </a:p>
        </p:txBody>
      </p:sp>
      <p:sp>
        <p:nvSpPr>
          <p:cNvPr id="4" name="Rectangle 43"/>
          <p:cNvSpPr txBox="1">
            <a:spLocks noChangeArrowheads="1"/>
          </p:cNvSpPr>
          <p:nvPr/>
        </p:nvSpPr>
        <p:spPr>
          <a:xfrm>
            <a:off x="481330" y="733425"/>
            <a:ext cx="7058660" cy="2305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300" b="1" dirty="0">
                <a:solidFill>
                  <a:schemeClr val="bg1"/>
                </a:solidFill>
                <a:latin typeface="华文楷体" panose="02010600040101010101" pitchFamily="2" charset="-122"/>
                <a:ea typeface="华文楷体" panose="02010600040101010101" pitchFamily="2" charset="-122"/>
              </a:rPr>
              <a:t>3. Look and say</a:t>
            </a:r>
            <a:endParaRPr lang="en-US" altLang="zh-CN" sz="3300" b="1" dirty="0">
              <a:solidFill>
                <a:schemeClr val="bg1"/>
              </a:solidFill>
              <a:latin typeface="华文楷体" panose="02010600040101010101" pitchFamily="2" charset="-122"/>
              <a:ea typeface="华文楷体" panose="02010600040101010101" pitchFamily="2" charset="-122"/>
            </a:endParaRPr>
          </a:p>
          <a:p>
            <a:pPr>
              <a:lnSpc>
                <a:spcPct val="150000"/>
              </a:lnSpc>
            </a:pPr>
            <a:r>
              <a:rPr lang="en-US" sz="3300" b="1" dirty="0">
                <a:solidFill>
                  <a:schemeClr val="bg1"/>
                </a:solidFill>
                <a:latin typeface="华文楷体" panose="02010600040101010101" pitchFamily="2" charset="-122"/>
                <a:ea typeface="华文楷体" panose="02010600040101010101" pitchFamily="2" charset="-122"/>
              </a:rPr>
              <a:t>...</a:t>
            </a:r>
            <a:r>
              <a:rPr lang="zh-CN" altLang="en-US" sz="3300" b="1" dirty="0">
                <a:solidFill>
                  <a:schemeClr val="bg1"/>
                </a:solidFill>
                <a:latin typeface="华文楷体" panose="02010600040101010101" pitchFamily="2" charset="-122"/>
                <a:ea typeface="华文楷体" panose="02010600040101010101" pitchFamily="2" charset="-122"/>
              </a:rPr>
              <a:t>有</a:t>
            </a:r>
            <a:r>
              <a:rPr lang="en-US" altLang="zh-CN" sz="3300" b="1" dirty="0">
                <a:solidFill>
                  <a:schemeClr val="bg1"/>
                </a:solidFill>
                <a:latin typeface="华文楷体" panose="02010600040101010101" pitchFamily="2" charset="-122"/>
                <a:ea typeface="华文楷体" panose="02010600040101010101" pitchFamily="2" charset="-122"/>
              </a:rPr>
              <a:t>...</a:t>
            </a:r>
            <a:endParaRPr lang="en-US" altLang="zh-CN" sz="3300" b="1" u="sng" dirty="0">
              <a:solidFill>
                <a:schemeClr val="bg1"/>
              </a:solidFill>
              <a:latin typeface="华文楷体" panose="02010600040101010101" pitchFamily="2" charset="-122"/>
              <a:ea typeface="华文楷体" panose="02010600040101010101" pitchFamily="2" charset="-122"/>
            </a:endParaRPr>
          </a:p>
        </p:txBody>
      </p:sp>
      <p:pic>
        <p:nvPicPr>
          <p:cNvPr id="3" name="图片 2" descr="WechatIMG28292"/>
          <p:cNvPicPr>
            <a:picLocks noChangeAspect="1"/>
          </p:cNvPicPr>
          <p:nvPr/>
        </p:nvPicPr>
        <p:blipFill>
          <a:blip r:embed="rId1"/>
          <a:srcRect t="29010" b="1246"/>
          <a:stretch>
            <a:fillRect/>
          </a:stretch>
        </p:blipFill>
        <p:spPr>
          <a:xfrm>
            <a:off x="3342640" y="2233930"/>
            <a:ext cx="7337425" cy="38379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标题 84"/>
          <p:cNvSpPr>
            <a:spLocks noGrp="1"/>
          </p:cNvSpPr>
          <p:nvPr>
            <p:ph type="title"/>
            <p:custDataLst>
              <p:tags r:id="rId1"/>
            </p:custDataLst>
          </p:nvPr>
        </p:nvSpPr>
        <p:spPr/>
        <p:txBody>
          <a:bodyPr/>
          <a:lstStyle/>
          <a:p>
            <a:pPr marL="0" indent="0" algn="ctr">
              <a:lnSpc>
                <a:spcPct val="100000"/>
              </a:lnSpc>
              <a:spcBef>
                <a:spcPts val="0"/>
              </a:spcBef>
              <a:spcAft>
                <a:spcPts val="0"/>
              </a:spcAft>
              <a:buSzPct val="100000"/>
              <a:buNone/>
            </a:pPr>
            <a:r>
              <a:rPr lang="en-US" altLang="zh-CN" dirty="0" err="1">
                <a:solidFill>
                  <a:schemeClr val="bg1"/>
                </a:solidFill>
              </a:rPr>
              <a:t>Pictophonetic</a:t>
            </a:r>
            <a:r>
              <a:rPr lang="en-US" altLang="zh-CN" dirty="0">
                <a:solidFill>
                  <a:schemeClr val="bg1"/>
                </a:solidFill>
              </a:rPr>
              <a:t> Characters</a:t>
            </a:r>
            <a:endParaRPr lang="en-US" altLang="zh-CN" dirty="0">
              <a:solidFill>
                <a:schemeClr val="bg1"/>
              </a:solidFill>
            </a:endParaRPr>
          </a:p>
        </p:txBody>
      </p:sp>
      <p:sp>
        <p:nvSpPr>
          <p:cNvPr id="86" name="文本占位符 85"/>
          <p:cNvSpPr>
            <a:spLocks noGrp="1"/>
          </p:cNvSpPr>
          <p:nvPr>
            <p:ph type="body" idx="1"/>
            <p:custDataLst>
              <p:tags r:id="rId2"/>
            </p:custDataLst>
          </p:nvPr>
        </p:nvSpPr>
        <p:spPr/>
        <p:txBody>
          <a:bodyPr/>
          <a:lstStyle/>
          <a:p>
            <a:r>
              <a:rPr lang="en-US" altLang="zh-CN" dirty="0"/>
              <a:t>02</a:t>
            </a:r>
            <a:endParaRPr lang="en-US" altLang="zh-CN" dirty="0"/>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3"/>
          <p:cNvSpPr txBox="1"/>
          <p:nvPr/>
        </p:nvSpPr>
        <p:spPr>
          <a:xfrm>
            <a:off x="233680" y="-173355"/>
            <a:ext cx="5748020" cy="7200900"/>
          </a:xfrm>
          <a:prstGeom prst="rect">
            <a:avLst/>
          </a:prstGeom>
          <a:noFill/>
          <a:ln w="9525">
            <a:noFill/>
          </a:ln>
        </p:spPr>
        <p:txBody>
          <a:bodyPr wrap="square" anchor="t">
            <a:spAutoFit/>
          </a:bodyPr>
          <a:lstStyle/>
          <a:p>
            <a:pPr>
              <a:lnSpc>
                <a:spcPct val="150000"/>
              </a:lnSpc>
              <a:buClrTx/>
            </a:pPr>
            <a:r>
              <a:rPr lang="en-US" altLang="zh-CN" sz="2800" b="1" dirty="0">
                <a:solidFill>
                  <a:srgbClr val="00B0F0"/>
                </a:solidFill>
                <a:latin typeface="Times New Roman Regular" panose="02020603050405020304" charset="0"/>
                <a:ea typeface="华文新魏" panose="02010800040101010101" pitchFamily="2" charset="-122"/>
                <a:cs typeface="Times New Roman Regular" panose="02020603050405020304" charset="0"/>
                <a:sym typeface="+mn-ea"/>
              </a:rPr>
              <a:t>Pictophonetic characters </a:t>
            </a:r>
            <a:r>
              <a:rPr lang="zh-CN" altLang="en-US" sz="2800" b="1" dirty="0">
                <a:solidFill>
                  <a:srgbClr val="00B0F0"/>
                </a:solidFill>
                <a:latin typeface="Times New Roman Regular" panose="02020603050405020304" charset="0"/>
                <a:ea typeface="华文新魏" panose="02010800040101010101" pitchFamily="2" charset="-122"/>
                <a:cs typeface="Times New Roman Regular" panose="02020603050405020304" charset="0"/>
                <a:sym typeface="+mn-ea"/>
              </a:rPr>
              <a:t>形声字</a:t>
            </a:r>
            <a:endParaRPr lang="zh-CN" altLang="en-US" sz="2800" dirty="0">
              <a:solidFill>
                <a:schemeClr val="tx1"/>
              </a:solidFill>
              <a:latin typeface="Times New Roman Regular" panose="02020603050405020304" charset="0"/>
              <a:ea typeface="华文新魏" panose="02010800040101010101" pitchFamily="2" charset="-122"/>
              <a:cs typeface="Times New Roman Regular" panose="02020603050405020304" charset="0"/>
              <a:sym typeface="+mn-ea"/>
            </a:endParaRPr>
          </a:p>
          <a:p>
            <a:pPr marL="457200" indent="-457200">
              <a:lnSpc>
                <a:spcPct val="150000"/>
              </a:lnSpc>
              <a:buClrTx/>
              <a:buFont typeface="Arial" panose="020B0604020202020204" pitchFamily="34" charset="0"/>
              <a:buChar char="•"/>
            </a:pP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A significant amount of characters are composed of a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pictographic </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element indicating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meaning </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of the character, and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a phonetic one </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indicating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pronunciation.</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 This kind of characters are called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pictophonetic characters.</a:t>
            </a:r>
            <a:endPar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endParaRPr>
          </a:p>
          <a:p>
            <a:pPr marL="457200" indent="-457200">
              <a:lnSpc>
                <a:spcPct val="150000"/>
              </a:lnSpc>
              <a:buClrTx/>
              <a:buFont typeface="Arial" panose="020B0604020202020204" pitchFamily="34" charset="0"/>
              <a:buChar char="•"/>
            </a:pP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Both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the pictophonetic element </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and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phonetic element </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can be called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radicals</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a:t>
            </a:r>
            <a:endPar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endParaRPr>
          </a:p>
        </p:txBody>
      </p:sp>
      <p:sp>
        <p:nvSpPr>
          <p:cNvPr id="61442" name="AutoShape 2" descr="们的笔顺"/>
          <p:cNvSpPr>
            <a:spLocks noChangeAspect="1"/>
          </p:cNvSpPr>
          <p:nvPr/>
        </p:nvSpPr>
        <p:spPr>
          <a:xfrm>
            <a:off x="5981700" y="3314700"/>
            <a:ext cx="228600" cy="228600"/>
          </a:xfrm>
          <a:prstGeom prst="rect">
            <a:avLst/>
          </a:prstGeom>
          <a:noFill/>
          <a:ln w="9525">
            <a:noFill/>
          </a:ln>
        </p:spPr>
        <p:txBody>
          <a:bodyPr anchor="t"/>
          <a:lstStyle/>
          <a:p>
            <a:pPr>
              <a:buClrTx/>
            </a:pPr>
            <a:endParaRPr lang="zh-CN" altLang="en-US" sz="1350" dirty="0">
              <a:latin typeface="Corbel" panose="020B0503020204020204" pitchFamily="34" charset="0"/>
              <a:ea typeface="华文新魏" panose="02010800040101010101" pitchFamily="2" charset="-122"/>
            </a:endParaRPr>
          </a:p>
        </p:txBody>
      </p:sp>
      <p:sp>
        <p:nvSpPr>
          <p:cNvPr id="9" name="文本框 8"/>
          <p:cNvSpPr txBox="1"/>
          <p:nvPr/>
        </p:nvSpPr>
        <p:spPr>
          <a:xfrm>
            <a:off x="7251065" y="2419985"/>
            <a:ext cx="3824605" cy="1383665"/>
          </a:xfrm>
          <a:prstGeom prst="rect">
            <a:avLst/>
          </a:prstGeom>
          <a:noFill/>
        </p:spPr>
        <p:txBody>
          <a:bodyPr wrap="square" rtlCol="0">
            <a:spAutoFit/>
          </a:bodyPr>
          <a:lstStyle/>
          <a:p>
            <a:r>
              <a:rPr lang="zh-CN" altLang="en-US" sz="2800" b="1" dirty="0">
                <a:solidFill>
                  <a:schemeClr val="bg1"/>
                </a:solidFill>
              </a:rPr>
              <a:t>妈</a:t>
            </a:r>
            <a:endParaRPr lang="zh-CN" altLang="en-US" sz="2800" b="1" dirty="0">
              <a:solidFill>
                <a:schemeClr val="bg1"/>
              </a:solidFill>
            </a:endParaRPr>
          </a:p>
          <a:p>
            <a:r>
              <a:rPr lang="zh-CN" altLang="en-US" sz="2800" b="1" dirty="0">
                <a:solidFill>
                  <a:schemeClr val="bg1"/>
                </a:solidFill>
              </a:rPr>
              <a:t>们</a:t>
            </a:r>
            <a:endParaRPr lang="zh-CN" altLang="en-US" sz="2800" b="1" dirty="0">
              <a:solidFill>
                <a:schemeClr val="bg1"/>
              </a:solidFill>
            </a:endParaRPr>
          </a:p>
          <a:p>
            <a:endParaRPr lang="zh-CN" alt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472" y="901700"/>
            <a:ext cx="10683129" cy="5054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3"/>
          <p:cNvSpPr txBox="1"/>
          <p:nvPr/>
        </p:nvSpPr>
        <p:spPr>
          <a:xfrm>
            <a:off x="233680" y="-160655"/>
            <a:ext cx="5748020" cy="7200900"/>
          </a:xfrm>
          <a:prstGeom prst="rect">
            <a:avLst/>
          </a:prstGeom>
          <a:noFill/>
          <a:ln w="9525">
            <a:noFill/>
          </a:ln>
        </p:spPr>
        <p:txBody>
          <a:bodyPr wrap="square" anchor="t">
            <a:spAutoFit/>
          </a:bodyPr>
          <a:lstStyle/>
          <a:p>
            <a:pPr>
              <a:lnSpc>
                <a:spcPct val="150000"/>
              </a:lnSpc>
              <a:buClrTx/>
            </a:pPr>
            <a:r>
              <a:rPr lang="en-US" altLang="zh-CN" sz="2800" b="1" dirty="0">
                <a:solidFill>
                  <a:srgbClr val="00B0F0"/>
                </a:solidFill>
                <a:latin typeface="Times New Roman Regular" panose="02020603050405020304" charset="0"/>
                <a:ea typeface="华文新魏" panose="02010800040101010101" pitchFamily="2" charset="-122"/>
                <a:cs typeface="Times New Roman Regular" panose="02020603050405020304" charset="0"/>
                <a:sym typeface="+mn-ea"/>
              </a:rPr>
              <a:t>Phonetophonetic characters </a:t>
            </a:r>
            <a:r>
              <a:rPr lang="zh-CN" altLang="en-US" sz="2800" b="1" dirty="0">
                <a:solidFill>
                  <a:srgbClr val="00B0F0"/>
                </a:solidFill>
                <a:latin typeface="Times New Roman Regular" panose="02020603050405020304" charset="0"/>
                <a:ea typeface="华文新魏" panose="02010800040101010101" pitchFamily="2" charset="-122"/>
                <a:cs typeface="Times New Roman Regular" panose="02020603050405020304" charset="0"/>
                <a:sym typeface="+mn-ea"/>
              </a:rPr>
              <a:t>形声字</a:t>
            </a:r>
            <a:endParaRPr lang="zh-CN" altLang="en-US" sz="2800" dirty="0">
              <a:solidFill>
                <a:schemeClr val="tx1"/>
              </a:solidFill>
              <a:latin typeface="Times New Roman Regular" panose="02020603050405020304" charset="0"/>
              <a:ea typeface="华文新魏" panose="02010800040101010101" pitchFamily="2" charset="-122"/>
              <a:cs typeface="Times New Roman Regular" panose="02020603050405020304" charset="0"/>
              <a:sym typeface="+mn-ea"/>
            </a:endParaRPr>
          </a:p>
          <a:p>
            <a:pPr marL="457200" indent="-457200">
              <a:lnSpc>
                <a:spcPct val="150000"/>
              </a:lnSpc>
              <a:buClrTx/>
              <a:buFont typeface="Arial" panose="020B0604020202020204" pitchFamily="34" charset="0"/>
              <a:buChar char="•"/>
            </a:pP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A significant amount of characters are composed of a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pictographic</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 element indicating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meaning</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 of the character, and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a phonetic one </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indicating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pronunciation.</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 This kind of characters are called </a:t>
            </a:r>
            <a:r>
              <a:rPr lang="en-US" altLang="zh-CN" sz="2800" dirty="0">
                <a:solidFill>
                  <a:srgbClr val="C00000"/>
                </a:solidFill>
                <a:latin typeface="Times New Roman Regular" panose="02020603050405020304" charset="0"/>
                <a:ea typeface="华文新魏" panose="02010800040101010101" pitchFamily="2" charset="-122"/>
                <a:cs typeface="Times New Roman Regular" panose="02020603050405020304" charset="0"/>
                <a:sym typeface="+mn-ea"/>
              </a:rPr>
              <a:t>pictophonetic characters</a:t>
            </a: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a:t>
            </a:r>
            <a:endPar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endParaRPr>
          </a:p>
          <a:p>
            <a:pPr marL="457200" indent="-457200">
              <a:lnSpc>
                <a:spcPct val="150000"/>
              </a:lnSpc>
              <a:buClrTx/>
              <a:buFont typeface="Arial" panose="020B0604020202020204" pitchFamily="34" charset="0"/>
              <a:buChar char="•"/>
            </a:pPr>
            <a:r>
              <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rPr>
              <a:t>Both the pictophonetic element and phonetic element can be called radicals.</a:t>
            </a:r>
            <a:endParaRPr lang="en-US" altLang="zh-CN" sz="2800" dirty="0">
              <a:solidFill>
                <a:schemeClr val="bg1"/>
              </a:solidFill>
              <a:latin typeface="Times New Roman Regular" panose="02020603050405020304" charset="0"/>
              <a:ea typeface="华文新魏" panose="02010800040101010101" pitchFamily="2" charset="-122"/>
              <a:cs typeface="Times New Roman Regular" panose="02020603050405020304" charset="0"/>
              <a:sym typeface="+mn-ea"/>
            </a:endParaRPr>
          </a:p>
        </p:txBody>
      </p:sp>
      <p:sp>
        <p:nvSpPr>
          <p:cNvPr id="61442" name="AutoShape 2" descr="们的笔顺"/>
          <p:cNvSpPr>
            <a:spLocks noChangeAspect="1"/>
          </p:cNvSpPr>
          <p:nvPr/>
        </p:nvSpPr>
        <p:spPr>
          <a:xfrm>
            <a:off x="5981700" y="3314700"/>
            <a:ext cx="228600" cy="228600"/>
          </a:xfrm>
          <a:prstGeom prst="rect">
            <a:avLst/>
          </a:prstGeom>
          <a:noFill/>
          <a:ln w="9525">
            <a:noFill/>
          </a:ln>
        </p:spPr>
        <p:txBody>
          <a:bodyPr anchor="t"/>
          <a:lstStyle/>
          <a:p>
            <a:pPr>
              <a:buClrTx/>
            </a:pPr>
            <a:endParaRPr lang="zh-CN" altLang="en-US" sz="1350" dirty="0">
              <a:latin typeface="Corbel" panose="020B0503020204020204" pitchFamily="34" charset="0"/>
              <a:ea typeface="华文新魏" panose="02010800040101010101" pitchFamily="2" charset="-122"/>
            </a:endParaRPr>
          </a:p>
        </p:txBody>
      </p:sp>
      <mc:AlternateContent xmlns:mc="http://schemas.openxmlformats.org/markup-compatibility/2006" xmlns:p14="http://schemas.microsoft.com/office/powerpoint/2010/main">
        <mc:Choice Requires="p14">
          <p:contentPart r:id="rId1" p14:bwMode="auto">
            <p14:nvContentPartPr>
              <p14:cNvPr id="3" name="墨迹 2"/>
              <p14:cNvContentPartPr/>
              <p14:nvPr/>
            </p14:nvContentPartPr>
            <p14:xfrm>
              <a:off x="6443663" y="2381250"/>
              <a:ext cx="9525" cy="270"/>
            </p14:xfrm>
          </p:contentPart>
        </mc:Choice>
        <mc:Fallback xmlns="">
          <p:pic>
            <p:nvPicPr>
              <p:cNvPr id="3" name="墨迹 2"/>
            </p:nvPicPr>
            <p:blipFill>
              <a:blip r:embed="rId2"/>
            </p:blipFill>
            <p:spPr>
              <a:xfrm>
                <a:off x="6443663" y="2381250"/>
                <a:ext cx="9525" cy="2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9158288" y="2124075"/>
              <a:ext cx="9525" cy="270"/>
            </p14:xfrm>
          </p:contentPart>
        </mc:Choice>
        <mc:Fallback xmlns="">
          <p:pic>
            <p:nvPicPr>
              <p:cNvPr id="4" name="墨迹 3"/>
            </p:nvPicPr>
            <p:blipFill>
              <a:blip r:embed="rId2"/>
            </p:blipFill>
            <p:spPr>
              <a:xfrm>
                <a:off x="9158288" y="2124075"/>
                <a:ext cx="9525" cy="270"/>
              </a:xfrm>
              <a:prstGeom prst="rect"/>
            </p:spPr>
          </p:pic>
        </mc:Fallback>
      </mc:AlternateContent>
      <p:pic>
        <p:nvPicPr>
          <p:cNvPr id="7" name="图片 6" descr="WechatIMG28261"/>
          <p:cNvPicPr>
            <a:picLocks noChangeAspect="1"/>
          </p:cNvPicPr>
          <p:nvPr/>
        </p:nvPicPr>
        <p:blipFill>
          <a:blip r:embed="rId4"/>
          <a:srcRect r="29179" b="7474"/>
          <a:stretch>
            <a:fillRect/>
          </a:stretch>
        </p:blipFill>
        <p:spPr>
          <a:xfrm rot="5400000">
            <a:off x="6707505" y="139700"/>
            <a:ext cx="4735195" cy="61868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800" dirty="0">
                <a:solidFill>
                  <a:schemeClr val="bg1"/>
                </a:solidFill>
              </a:rPr>
              <a:t>New radicals</a:t>
            </a:r>
            <a:endParaRPr lang="en-US" altLang="zh-CN" sz="4800" dirty="0">
              <a:solidFill>
                <a:schemeClr val="bg1"/>
              </a:solidFill>
            </a:endParaRPr>
          </a:p>
        </p:txBody>
      </p:sp>
      <p:sp>
        <p:nvSpPr>
          <p:cNvPr id="67586" name="AutoShape 2" descr="们的笔顺"/>
          <p:cNvSpPr>
            <a:spLocks noChangeAspect="1"/>
          </p:cNvSpPr>
          <p:nvPr/>
        </p:nvSpPr>
        <p:spPr>
          <a:xfrm>
            <a:off x="5981700" y="3314700"/>
            <a:ext cx="228600" cy="228600"/>
          </a:xfrm>
          <a:prstGeom prst="rect">
            <a:avLst/>
          </a:prstGeom>
          <a:noFill/>
          <a:ln w="9525">
            <a:noFill/>
          </a:ln>
        </p:spPr>
        <p:txBody>
          <a:bodyPr anchor="t"/>
          <a:lstStyle/>
          <a:p>
            <a:pPr>
              <a:buClrTx/>
            </a:pPr>
            <a:endParaRPr lang="zh-CN" altLang="en-US" sz="1350" dirty="0">
              <a:latin typeface="Corbel" panose="020B0503020204020204" pitchFamily="34" charset="0"/>
              <a:ea typeface="华文新魏" panose="02010800040101010101" pitchFamily="2" charset="-122"/>
            </a:endParaRPr>
          </a:p>
        </p:txBody>
      </p:sp>
      <p:sp>
        <p:nvSpPr>
          <p:cNvPr id="18" name="文本框 17"/>
          <p:cNvSpPr txBox="1"/>
          <p:nvPr>
            <p:custDataLst>
              <p:tags r:id="rId1"/>
            </p:custDataLst>
          </p:nvPr>
        </p:nvSpPr>
        <p:spPr>
          <a:xfrm>
            <a:off x="1042035" y="1069975"/>
            <a:ext cx="1367790" cy="992505"/>
          </a:xfrm>
          <a:prstGeom prst="rect">
            <a:avLst/>
          </a:prstGeom>
          <a:noFill/>
        </p:spPr>
        <p:txBody>
          <a:bodyPr wrap="square" rtlCol="0"/>
          <a:lstStyle/>
          <a:p>
            <a:r>
              <a:rPr lang="en-US" altLang="zh-CN" sz="4400" b="1" spc="600" dirty="0">
                <a:solidFill>
                  <a:schemeClr val="bg1"/>
                </a:solidFill>
                <a:uFillTx/>
                <a:latin typeface="Arial" panose="020B0604020202020204" pitchFamily="34" charset="0"/>
                <a:ea typeface="微软雅黑" panose="020B0503020204020204" charset="-122"/>
              </a:rPr>
              <a:t>03</a:t>
            </a:r>
            <a:endParaRPr lang="en-US" altLang="zh-CN" sz="4400" b="1" spc="600" dirty="0">
              <a:solidFill>
                <a:schemeClr val="bg1"/>
              </a:solidFill>
              <a:uFillTx/>
              <a:latin typeface="Arial" panose="020B0604020202020204" pitchFamily="34" charset="0"/>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p:nvPr/>
        </p:nvSpPr>
        <p:spPr>
          <a:xfrm>
            <a:off x="2724785" y="2915920"/>
            <a:ext cx="5297805" cy="3734420"/>
          </a:xfrm>
          <a:prstGeom prst="rect">
            <a:avLst/>
          </a:prstGeom>
          <a:noFill/>
          <a:ln w="9525">
            <a:noFill/>
          </a:ln>
        </p:spPr>
        <p:txBody>
          <a:bodyPr wrap="square" anchor="t">
            <a:spAutoFit/>
          </a:bodyPr>
          <a:lstStyle/>
          <a:p>
            <a:pPr>
              <a:lnSpc>
                <a:spcPct val="150000"/>
              </a:lnSpc>
              <a:buClrTx/>
            </a:pPr>
            <a:r>
              <a:rPr lang="en-US" altLang="zh-CN" sz="2700" b="1" dirty="0">
                <a:solidFill>
                  <a:schemeClr val="bg1"/>
                </a:solidFill>
                <a:latin typeface="宋体" panose="02010600030101010101" pitchFamily="2" charset="-122"/>
                <a:ea typeface="华文新魏" panose="02010800040101010101" pitchFamily="2" charset="-122"/>
              </a:rPr>
              <a:t>related to“tree”</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楼：</a:t>
            </a:r>
            <a:r>
              <a:rPr lang="en-US" altLang="zh-CN" sz="2700" b="1" dirty="0">
                <a:solidFill>
                  <a:schemeClr val="bg1"/>
                </a:solidFill>
                <a:latin typeface="宋体" panose="02010600030101010101" pitchFamily="2" charset="-122"/>
                <a:ea typeface="华文新魏" panose="02010800040101010101" pitchFamily="2" charset="-122"/>
              </a:rPr>
              <a:t>building</a:t>
            </a:r>
            <a:endParaRPr lang="zh-CN" altLang="en-US"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校：</a:t>
            </a:r>
            <a:r>
              <a:rPr lang="en-US" altLang="zh-CN" sz="2700" b="1" dirty="0">
                <a:solidFill>
                  <a:schemeClr val="bg1"/>
                </a:solidFill>
                <a:latin typeface="宋体" panose="02010600030101010101" pitchFamily="2" charset="-122"/>
                <a:ea typeface="华文新魏" panose="02010800040101010101" pitchFamily="2" charset="-122"/>
              </a:rPr>
              <a:t>school</a:t>
            </a:r>
            <a:endParaRPr lang="zh-CN" altLang="en-US"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桌：</a:t>
            </a:r>
            <a:r>
              <a:rPr lang="en-US" altLang="zh-CN" sz="2700" b="1" dirty="0">
                <a:solidFill>
                  <a:schemeClr val="bg1"/>
                </a:solidFill>
                <a:latin typeface="宋体" panose="02010600030101010101" pitchFamily="2" charset="-122"/>
                <a:ea typeface="华文新魏" panose="02010800040101010101" pitchFamily="2" charset="-122"/>
              </a:rPr>
              <a:t>table</a:t>
            </a:r>
            <a:endParaRPr lang="zh-CN" altLang="en-US"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架：</a:t>
            </a:r>
            <a:r>
              <a:rPr lang="en-US" altLang="zh-CN" sz="2700" b="1" dirty="0">
                <a:solidFill>
                  <a:schemeClr val="bg1"/>
                </a:solidFill>
                <a:latin typeface="宋体" panose="02010600030101010101" pitchFamily="2" charset="-122"/>
                <a:ea typeface="华文新魏" panose="02010800040101010101" pitchFamily="2" charset="-122"/>
              </a:rPr>
              <a:t>shelf</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endParaRPr lang="en-US" altLang="zh-CN" sz="2700" dirty="0">
              <a:solidFill>
                <a:schemeClr val="tx1"/>
              </a:solidFill>
              <a:latin typeface="宋体" panose="02010600030101010101" pitchFamily="2" charset="-122"/>
              <a:ea typeface="华文新魏" panose="02010800040101010101" pitchFamily="2" charset="-122"/>
            </a:endParaRPr>
          </a:p>
        </p:txBody>
      </p:sp>
      <p:pic>
        <p:nvPicPr>
          <p:cNvPr id="2" name="图片 1" descr="截屏2021-04-22 下午3.16.26"/>
          <p:cNvPicPr>
            <a:picLocks noChangeAspect="1"/>
          </p:cNvPicPr>
          <p:nvPr/>
        </p:nvPicPr>
        <p:blipFill>
          <a:blip r:embed="rId1"/>
          <a:stretch>
            <a:fillRect/>
          </a:stretch>
        </p:blipFill>
        <p:spPr>
          <a:xfrm>
            <a:off x="722630" y="426720"/>
            <a:ext cx="9589135" cy="2489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p:nvPr/>
        </p:nvSpPr>
        <p:spPr>
          <a:xfrm>
            <a:off x="2724785" y="2915920"/>
            <a:ext cx="5297805" cy="2584450"/>
          </a:xfrm>
          <a:prstGeom prst="rect">
            <a:avLst/>
          </a:prstGeom>
          <a:noFill/>
          <a:ln w="9525">
            <a:noFill/>
          </a:ln>
        </p:spPr>
        <p:txBody>
          <a:bodyPr wrap="square" anchor="t">
            <a:spAutoFit/>
          </a:bodyPr>
          <a:lstStyle/>
          <a:p>
            <a:pPr>
              <a:lnSpc>
                <a:spcPct val="150000"/>
              </a:lnSpc>
              <a:buClrTx/>
            </a:pPr>
            <a:r>
              <a:rPr lang="en-US" altLang="zh-CN" sz="2700" b="1" dirty="0">
                <a:solidFill>
                  <a:schemeClr val="bg1"/>
                </a:solidFill>
                <a:latin typeface="宋体" panose="02010600030101010101" pitchFamily="2" charset="-122"/>
                <a:ea typeface="华文新魏" panose="02010800040101010101" pitchFamily="2" charset="-122"/>
              </a:rPr>
              <a:t>related to“earth”</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地：</a:t>
            </a:r>
            <a:r>
              <a:rPr lang="en-US" altLang="zh-CN" sz="2700" b="1" dirty="0">
                <a:solidFill>
                  <a:schemeClr val="bg1"/>
                </a:solidFill>
                <a:latin typeface="宋体" panose="02010600030101010101" pitchFamily="2" charset="-122"/>
                <a:ea typeface="华文新魏" panose="02010800040101010101" pitchFamily="2" charset="-122"/>
              </a:rPr>
              <a:t>ground</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墙：</a:t>
            </a:r>
            <a:r>
              <a:rPr lang="en-US" altLang="zh-CN" sz="2700" b="1" dirty="0">
                <a:solidFill>
                  <a:schemeClr val="bg1"/>
                </a:solidFill>
                <a:latin typeface="宋体" panose="02010600030101010101" pitchFamily="2" charset="-122"/>
                <a:ea typeface="华文新魏" panose="02010800040101010101" pitchFamily="2" charset="-122"/>
              </a:rPr>
              <a:t>wall</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endParaRPr lang="en-US" altLang="zh-CN" sz="2700" dirty="0">
              <a:solidFill>
                <a:schemeClr val="tx1"/>
              </a:solidFill>
              <a:latin typeface="宋体" panose="02010600030101010101" pitchFamily="2" charset="-122"/>
              <a:ea typeface="华文新魏" panose="02010800040101010101" pitchFamily="2" charset="-122"/>
            </a:endParaRPr>
          </a:p>
        </p:txBody>
      </p:sp>
      <p:pic>
        <p:nvPicPr>
          <p:cNvPr id="3" name="图片 2" descr="截屏2021-04-22 下午3.16.59"/>
          <p:cNvPicPr>
            <a:picLocks noChangeAspect="1"/>
          </p:cNvPicPr>
          <p:nvPr/>
        </p:nvPicPr>
        <p:blipFill>
          <a:blip r:embed="rId1"/>
          <a:stretch>
            <a:fillRect/>
          </a:stretch>
        </p:blipFill>
        <p:spPr>
          <a:xfrm>
            <a:off x="1137920" y="473075"/>
            <a:ext cx="9665335" cy="2540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p:nvPr/>
        </p:nvSpPr>
        <p:spPr>
          <a:xfrm>
            <a:off x="2724785" y="3088005"/>
            <a:ext cx="5297805" cy="1864678"/>
          </a:xfrm>
          <a:prstGeom prst="rect">
            <a:avLst/>
          </a:prstGeom>
          <a:noFill/>
          <a:ln w="9525">
            <a:noFill/>
          </a:ln>
        </p:spPr>
        <p:txBody>
          <a:bodyPr wrap="square" anchor="t">
            <a:spAutoFit/>
          </a:bodyPr>
          <a:lstStyle/>
          <a:p>
            <a:pPr>
              <a:lnSpc>
                <a:spcPct val="150000"/>
              </a:lnSpc>
              <a:buClrTx/>
            </a:pPr>
            <a:r>
              <a:rPr lang="en-US" altLang="zh-CN" sz="2700" b="1" dirty="0">
                <a:solidFill>
                  <a:schemeClr val="bg1"/>
                </a:solidFill>
                <a:latin typeface="宋体" panose="02010600030101010101" pitchFamily="2" charset="-122"/>
                <a:ea typeface="华文新魏" panose="02010800040101010101" pitchFamily="2" charset="-122"/>
              </a:rPr>
              <a:t>related to“door”</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r>
              <a:rPr lang="zh-CN" altLang="en-US" sz="2700" b="1" dirty="0">
                <a:solidFill>
                  <a:schemeClr val="bg1"/>
                </a:solidFill>
                <a:latin typeface="宋体" panose="02010600030101010101" pitchFamily="2" charset="-122"/>
                <a:ea typeface="华文新魏" panose="02010800040101010101" pitchFamily="2" charset="-122"/>
              </a:rPr>
              <a:t>房：</a:t>
            </a:r>
            <a:r>
              <a:rPr lang="en-US" altLang="zh-CN" sz="2700" b="1" dirty="0">
                <a:solidFill>
                  <a:schemeClr val="bg1"/>
                </a:solidFill>
                <a:latin typeface="宋体" panose="02010600030101010101" pitchFamily="2" charset="-122"/>
                <a:ea typeface="华文新魏" panose="02010800040101010101" pitchFamily="2" charset="-122"/>
              </a:rPr>
              <a:t>house</a:t>
            </a:r>
            <a:endParaRPr lang="en-US" altLang="zh-CN" sz="2700" b="1" dirty="0">
              <a:solidFill>
                <a:schemeClr val="bg1"/>
              </a:solidFill>
              <a:latin typeface="宋体" panose="02010600030101010101" pitchFamily="2" charset="-122"/>
              <a:ea typeface="华文新魏" panose="02010800040101010101" pitchFamily="2" charset="-122"/>
            </a:endParaRPr>
          </a:p>
          <a:p>
            <a:pPr>
              <a:lnSpc>
                <a:spcPct val="150000"/>
              </a:lnSpc>
              <a:buClrTx/>
            </a:pPr>
            <a:endParaRPr lang="en-US" altLang="zh-CN" sz="2700" dirty="0">
              <a:solidFill>
                <a:schemeClr val="tx1"/>
              </a:solidFill>
              <a:latin typeface="宋体" panose="02010600030101010101" pitchFamily="2" charset="-122"/>
              <a:ea typeface="华文新魏" panose="02010800040101010101" pitchFamily="2" charset="-122"/>
            </a:endParaRPr>
          </a:p>
        </p:txBody>
      </p:sp>
      <p:pic>
        <p:nvPicPr>
          <p:cNvPr id="2" name="图片 1" descr="截屏2021-04-22 下午3.17.14"/>
          <p:cNvPicPr>
            <a:picLocks noChangeAspect="1"/>
          </p:cNvPicPr>
          <p:nvPr/>
        </p:nvPicPr>
        <p:blipFill>
          <a:blip r:embed="rId1"/>
          <a:stretch>
            <a:fillRect/>
          </a:stretch>
        </p:blipFill>
        <p:spPr>
          <a:xfrm>
            <a:off x="1264920" y="401320"/>
            <a:ext cx="9474835" cy="2514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956" y="2861733"/>
            <a:ext cx="9725377" cy="1915647"/>
          </a:xfrm>
        </p:spPr>
        <p:txBody>
          <a:bodyPr>
            <a:noAutofit/>
          </a:bodyPr>
          <a:lstStyle/>
          <a:p>
            <a:r>
              <a:rPr lang="en-US" altLang="zh-CN" sz="4800" dirty="0">
                <a:solidFill>
                  <a:schemeClr val="bg1"/>
                </a:solidFill>
              </a:rPr>
              <a:t>Language points and text</a:t>
            </a:r>
            <a:r>
              <a:rPr lang="zh-CN" altLang="en-US" sz="4800" dirty="0">
                <a:solidFill>
                  <a:schemeClr val="bg1"/>
                </a:solidFill>
              </a:rPr>
              <a:t>（</a:t>
            </a:r>
            <a:r>
              <a:rPr lang="en-US" altLang="zh-CN" sz="4800" dirty="0">
                <a:solidFill>
                  <a:schemeClr val="bg1"/>
                </a:solidFill>
              </a:rPr>
              <a:t>2</a:t>
            </a:r>
            <a:r>
              <a:rPr lang="zh-CN" altLang="en-US" sz="4800" dirty="0">
                <a:solidFill>
                  <a:schemeClr val="bg1"/>
                </a:solidFill>
              </a:rPr>
              <a:t>）</a:t>
            </a:r>
            <a:r>
              <a:rPr lang="zh-CN" altLang="en-US" sz="4800" dirty="0"/>
              <a:t>）</a:t>
            </a:r>
            <a:endParaRPr lang="zh-CN" altLang="en-US" sz="4800" dirty="0"/>
          </a:p>
        </p:txBody>
      </p:sp>
      <p:sp>
        <p:nvSpPr>
          <p:cNvPr id="67586" name="AutoShape 2" descr="们的笔顺"/>
          <p:cNvSpPr>
            <a:spLocks noChangeAspect="1"/>
          </p:cNvSpPr>
          <p:nvPr/>
        </p:nvSpPr>
        <p:spPr>
          <a:xfrm>
            <a:off x="5981700" y="3314700"/>
            <a:ext cx="228600" cy="228600"/>
          </a:xfrm>
          <a:prstGeom prst="rect">
            <a:avLst/>
          </a:prstGeom>
          <a:noFill/>
          <a:ln w="9525">
            <a:noFill/>
          </a:ln>
        </p:spPr>
        <p:txBody>
          <a:bodyPr anchor="t"/>
          <a:lstStyle/>
          <a:p>
            <a:pPr>
              <a:buClrTx/>
            </a:pPr>
            <a:endParaRPr lang="zh-CN" altLang="en-US" sz="1350" dirty="0">
              <a:latin typeface="Corbel" panose="020B0503020204020204" pitchFamily="34" charset="0"/>
              <a:ea typeface="华文新魏" panose="02010800040101010101" pitchFamily="2" charset="-122"/>
            </a:endParaRPr>
          </a:p>
        </p:txBody>
      </p:sp>
      <p:sp>
        <p:nvSpPr>
          <p:cNvPr id="3" name="文本框 2"/>
          <p:cNvSpPr txBox="1"/>
          <p:nvPr/>
        </p:nvSpPr>
        <p:spPr>
          <a:xfrm>
            <a:off x="1202690" y="977265"/>
            <a:ext cx="1170940" cy="768350"/>
          </a:xfrm>
          <a:prstGeom prst="rect">
            <a:avLst/>
          </a:prstGeom>
          <a:noFill/>
        </p:spPr>
        <p:txBody>
          <a:bodyPr wrap="square" rtlCol="0">
            <a:spAutoFit/>
          </a:bodyPr>
          <a:lstStyle/>
          <a:p>
            <a:r>
              <a:rPr lang="en-US" altLang="zh-CN" sz="4400">
                <a:solidFill>
                  <a:schemeClr val="bg1"/>
                </a:solidFill>
              </a:rPr>
              <a:t>04</a:t>
            </a:r>
            <a:endParaRPr lang="en-US" altLang="zh-CN" sz="440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descr="883997"/>
          <p:cNvPicPr>
            <a:picLocks noChangeAspect="1"/>
          </p:cNvPicPr>
          <p:nvPr/>
        </p:nvPicPr>
        <p:blipFill>
          <a:blip r:embed="rId1"/>
          <a:stretch>
            <a:fillRect/>
          </a:stretch>
        </p:blipFill>
        <p:spPr>
          <a:xfrm>
            <a:off x="3171825" y="19685"/>
            <a:ext cx="2810510" cy="2810510"/>
          </a:xfrm>
          <a:prstGeom prst="rect">
            <a:avLst/>
          </a:prstGeom>
        </p:spPr>
      </p:pic>
      <p:pic>
        <p:nvPicPr>
          <p:cNvPr id="9" name="图片 8" descr="327440"/>
          <p:cNvPicPr>
            <a:picLocks noChangeAspect="1"/>
          </p:cNvPicPr>
          <p:nvPr/>
        </p:nvPicPr>
        <p:blipFill>
          <a:blip r:embed="rId2"/>
          <a:stretch>
            <a:fillRect/>
          </a:stretch>
        </p:blipFill>
        <p:spPr>
          <a:xfrm>
            <a:off x="9330055" y="135255"/>
            <a:ext cx="2694305" cy="2694305"/>
          </a:xfrm>
          <a:prstGeom prst="rect">
            <a:avLst/>
          </a:prstGeom>
        </p:spPr>
      </p:pic>
      <p:sp>
        <p:nvSpPr>
          <p:cNvPr id="3" name="标题 2"/>
          <p:cNvSpPr>
            <a:spLocks noGrp="1"/>
          </p:cNvSpPr>
          <p:nvPr>
            <p:ph type="title"/>
          </p:nvPr>
        </p:nvSpPr>
        <p:spPr>
          <a:xfrm>
            <a:off x="6248716" y="5643843"/>
            <a:ext cx="9404723" cy="1400530"/>
          </a:xfrm>
        </p:spPr>
        <p:txBody>
          <a:bodyPr/>
          <a:lstStyle/>
          <a:p>
            <a:r>
              <a:rPr lang="zh-CN" altLang="en-US" dirty="0">
                <a:solidFill>
                  <a:schemeClr val="bg1"/>
                </a:solidFill>
              </a:rPr>
              <a:t>Shàng；Xià；Zuǒ；Yòu</a:t>
            </a:r>
            <a:endParaRPr lang="zh-CN" altLang="en-US" dirty="0">
              <a:solidFill>
                <a:schemeClr val="bg1"/>
              </a:solidFill>
            </a:endParaRPr>
          </a:p>
        </p:txBody>
      </p:sp>
      <p:pic>
        <p:nvPicPr>
          <p:cNvPr id="5" name="图片 4" descr="91318"/>
          <p:cNvPicPr>
            <a:picLocks noChangeAspect="1"/>
          </p:cNvPicPr>
          <p:nvPr/>
        </p:nvPicPr>
        <p:blipFill>
          <a:blip r:embed="rId3"/>
          <a:stretch>
            <a:fillRect/>
          </a:stretch>
        </p:blipFill>
        <p:spPr>
          <a:xfrm>
            <a:off x="5943600" y="2251710"/>
            <a:ext cx="2690495" cy="2690495"/>
          </a:xfrm>
          <a:prstGeom prst="rect">
            <a:avLst/>
          </a:prstGeom>
        </p:spPr>
      </p:pic>
      <p:pic>
        <p:nvPicPr>
          <p:cNvPr id="8" name="图片 7" descr="263790"/>
          <p:cNvPicPr>
            <a:picLocks noChangeAspect="1"/>
          </p:cNvPicPr>
          <p:nvPr/>
        </p:nvPicPr>
        <p:blipFill>
          <a:blip r:embed="rId4"/>
          <a:stretch>
            <a:fillRect/>
          </a:stretch>
        </p:blipFill>
        <p:spPr>
          <a:xfrm>
            <a:off x="497205" y="2267585"/>
            <a:ext cx="2674620" cy="2674620"/>
          </a:xfrm>
          <a:prstGeom prst="rect">
            <a:avLst/>
          </a:prstGeom>
        </p:spPr>
      </p:pic>
      <p:pic>
        <p:nvPicPr>
          <p:cNvPr id="10" name="图片 9" descr="453505"/>
          <p:cNvPicPr>
            <a:picLocks noChangeAspect="1"/>
          </p:cNvPicPr>
          <p:nvPr/>
        </p:nvPicPr>
        <p:blipFill>
          <a:blip r:embed="rId5"/>
          <a:stretch>
            <a:fillRect/>
          </a:stretch>
        </p:blipFill>
        <p:spPr>
          <a:xfrm>
            <a:off x="3148965" y="3954780"/>
            <a:ext cx="2777490" cy="27774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descr="327440"/>
          <p:cNvPicPr>
            <a:picLocks noChangeAspect="1"/>
          </p:cNvPicPr>
          <p:nvPr/>
        </p:nvPicPr>
        <p:blipFill>
          <a:blip r:embed="rId1"/>
          <a:stretch>
            <a:fillRect/>
          </a:stretch>
        </p:blipFill>
        <p:spPr>
          <a:xfrm>
            <a:off x="4606925" y="127635"/>
            <a:ext cx="2743200" cy="2743200"/>
          </a:xfrm>
          <a:prstGeom prst="rect">
            <a:avLst/>
          </a:prstGeom>
        </p:spPr>
      </p:pic>
      <p:sp>
        <p:nvSpPr>
          <p:cNvPr id="3" name="标题 2"/>
          <p:cNvSpPr>
            <a:spLocks noGrp="1"/>
          </p:cNvSpPr>
          <p:nvPr>
            <p:ph type="title"/>
          </p:nvPr>
        </p:nvSpPr>
        <p:spPr>
          <a:xfrm>
            <a:off x="7570786" y="1109943"/>
            <a:ext cx="9404723" cy="1400530"/>
          </a:xfrm>
        </p:spPr>
        <p:txBody>
          <a:bodyPr/>
          <a:lstStyle/>
          <a:p>
            <a:r>
              <a:rPr lang="zh-CN" altLang="en-US" dirty="0">
                <a:solidFill>
                  <a:schemeClr val="bg1"/>
                </a:solidFill>
              </a:rPr>
              <a:t>Pángbiān</a:t>
            </a:r>
            <a:br>
              <a:rPr lang="zh-CN" altLang="en-US" dirty="0">
                <a:solidFill>
                  <a:schemeClr val="bg1"/>
                </a:solidFill>
              </a:rPr>
            </a:br>
            <a:br>
              <a:rPr lang="zh-CN" altLang="en-US" dirty="0"/>
            </a:br>
            <a:br>
              <a:rPr lang="zh-CN" altLang="en-US" dirty="0"/>
            </a:br>
            <a:br>
              <a:rPr lang="zh-CN" altLang="en-US" dirty="0"/>
            </a:br>
            <a:r>
              <a:rPr lang="zh-CN" altLang="en-US" dirty="0">
                <a:solidFill>
                  <a:schemeClr val="bg1"/>
                </a:solidFill>
              </a:rPr>
              <a:t>Zhōngjiān</a:t>
            </a:r>
            <a:endParaRPr lang="zh-CN" altLang="en-US" dirty="0">
              <a:solidFill>
                <a:schemeClr val="bg1"/>
              </a:solidFill>
            </a:endParaRPr>
          </a:p>
        </p:txBody>
      </p:sp>
      <p:pic>
        <p:nvPicPr>
          <p:cNvPr id="2" name="图片 1" descr="795624"/>
          <p:cNvPicPr>
            <a:picLocks noChangeAspect="1"/>
          </p:cNvPicPr>
          <p:nvPr/>
        </p:nvPicPr>
        <p:blipFill>
          <a:blip r:embed="rId2"/>
          <a:stretch>
            <a:fillRect/>
          </a:stretch>
        </p:blipFill>
        <p:spPr>
          <a:xfrm>
            <a:off x="1863725" y="127635"/>
            <a:ext cx="2743200" cy="2743200"/>
          </a:xfrm>
          <a:prstGeom prst="rect">
            <a:avLst/>
          </a:prstGeom>
        </p:spPr>
      </p:pic>
      <p:pic>
        <p:nvPicPr>
          <p:cNvPr id="7" name="图片 6" descr="542849"/>
          <p:cNvPicPr>
            <a:picLocks noChangeAspect="1"/>
          </p:cNvPicPr>
          <p:nvPr/>
        </p:nvPicPr>
        <p:blipFill>
          <a:blip r:embed="rId3"/>
          <a:stretch>
            <a:fillRect/>
          </a:stretch>
        </p:blipFill>
        <p:spPr>
          <a:xfrm>
            <a:off x="1848485" y="3094355"/>
            <a:ext cx="2773045" cy="2773045"/>
          </a:xfrm>
          <a:prstGeom prst="rect">
            <a:avLst/>
          </a:prstGeom>
        </p:spPr>
      </p:pic>
      <p:pic>
        <p:nvPicPr>
          <p:cNvPr id="11" name="图片 10" descr="5152191"/>
          <p:cNvPicPr>
            <a:picLocks noChangeAspect="1"/>
          </p:cNvPicPr>
          <p:nvPr/>
        </p:nvPicPr>
        <p:blipFill>
          <a:blip r:embed="rId4"/>
          <a:stretch>
            <a:fillRect/>
          </a:stretch>
        </p:blipFill>
        <p:spPr>
          <a:xfrm>
            <a:off x="4621530" y="3094355"/>
            <a:ext cx="2773680" cy="27736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3946" y="940904"/>
            <a:ext cx="4364107" cy="43641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solidFill>
                  <a:schemeClr val="bg1"/>
                </a:solidFill>
                <a:latin typeface="楷体" panose="02010609060101010101" pitchFamily="49" charset="-122"/>
                <a:ea typeface="楷体" panose="02010609060101010101" pitchFamily="49" charset="-122"/>
              </a:rPr>
              <a:t>……</a:t>
            </a:r>
            <a:r>
              <a:rPr lang="zh-CN" altLang="en-US" sz="4400" b="1" dirty="0">
                <a:solidFill>
                  <a:schemeClr val="bg1"/>
                </a:solidFill>
                <a:latin typeface="楷体" panose="02010609060101010101" pitchFamily="49" charset="-122"/>
                <a:ea typeface="楷体" panose="02010609060101010101" pitchFamily="49" charset="-122"/>
              </a:rPr>
              <a:t>呢？</a:t>
            </a:r>
            <a:r>
              <a:rPr lang="en-US" altLang="zh-CN" sz="4400" b="1" dirty="0">
                <a:solidFill>
                  <a:schemeClr val="bg1"/>
                </a:solidFill>
                <a:latin typeface="楷体" panose="02010609060101010101" pitchFamily="49" charset="-122"/>
                <a:ea typeface="楷体" panose="02010609060101010101" pitchFamily="49" charset="-122"/>
              </a:rPr>
              <a:t>ne (a modal particle)</a:t>
            </a:r>
            <a:br>
              <a:rPr lang="zh-CN" altLang="en-US" sz="4400" b="1" dirty="0">
                <a:latin typeface="楷体" panose="02010609060101010101" pitchFamily="49" charset="-122"/>
                <a:ea typeface="楷体" panose="02010609060101010101" pitchFamily="49" charset="-122"/>
              </a:rPr>
            </a:br>
            <a:endParaRPr lang="zh-CN" altLang="en-US" dirty="0"/>
          </a:p>
        </p:txBody>
      </p:sp>
      <p:sp>
        <p:nvSpPr>
          <p:cNvPr id="3" name="内容占位符 2"/>
          <p:cNvSpPr>
            <a:spLocks noGrp="1"/>
          </p:cNvSpPr>
          <p:nvPr>
            <p:ph idx="1"/>
          </p:nvPr>
        </p:nvSpPr>
        <p:spPr>
          <a:xfrm>
            <a:off x="504825" y="2052955"/>
            <a:ext cx="10064750" cy="4195445"/>
          </a:xfrm>
        </p:spPr>
        <p:txBody>
          <a:bodyPr>
            <a:normAutofit fontScale="75000" lnSpcReduction="20000"/>
          </a:bodyPr>
          <a:lstStyle/>
          <a:p>
            <a:pPr>
              <a:lnSpc>
                <a:spcPct val="140000"/>
              </a:lnSpc>
              <a:spcBef>
                <a:spcPct val="50000"/>
              </a:spcBef>
            </a:pPr>
            <a:r>
              <a:rPr lang="en-US" altLang="zh-CN" sz="6600" dirty="0">
                <a:latin typeface="华文楷体" panose="02010600040101010101" pitchFamily="2" charset="-122"/>
                <a:ea typeface="华文楷体" panose="02010600040101010101" pitchFamily="2" charset="-122"/>
              </a:rPr>
              <a:t> </a:t>
            </a:r>
            <a:r>
              <a:rPr lang="zh-CN" altLang="en-US" sz="6600" dirty="0">
                <a:solidFill>
                  <a:schemeClr val="bg1"/>
                </a:solidFill>
                <a:latin typeface="华文楷体" panose="02010600040101010101" pitchFamily="2" charset="-122"/>
                <a:ea typeface="华文楷体" panose="02010600040101010101" pitchFamily="2" charset="-122"/>
              </a:rPr>
              <a:t>我的书呢？Wǒ de shū ne?</a:t>
            </a:r>
            <a:endParaRPr lang="zh-CN" altLang="en-US" sz="6600" dirty="0">
              <a:solidFill>
                <a:schemeClr val="bg1"/>
              </a:solidFill>
              <a:latin typeface="华文楷体" panose="02010600040101010101" pitchFamily="2" charset="-122"/>
              <a:ea typeface="华文楷体" panose="02010600040101010101" pitchFamily="2" charset="-122"/>
            </a:endParaRPr>
          </a:p>
          <a:p>
            <a:pPr>
              <a:lnSpc>
                <a:spcPct val="140000"/>
              </a:lnSpc>
              <a:spcBef>
                <a:spcPct val="50000"/>
              </a:spcBef>
            </a:pPr>
            <a:r>
              <a:rPr lang="en-US" altLang="zh-CN" sz="6600" dirty="0">
                <a:solidFill>
                  <a:schemeClr val="bg1"/>
                </a:solidFill>
                <a:latin typeface="华文楷体" panose="02010600040101010101" pitchFamily="2" charset="-122"/>
                <a:ea typeface="华文楷体" panose="02010600040101010101" pitchFamily="2" charset="-122"/>
              </a:rPr>
              <a:t>where is my book?</a:t>
            </a:r>
            <a:endParaRPr lang="zh-CN" altLang="en-US" sz="6600" dirty="0">
              <a:solidFill>
                <a:schemeClr val="bg1"/>
              </a:solidFill>
              <a:latin typeface="华文楷体" panose="02010600040101010101" pitchFamily="2" charset="-122"/>
              <a:ea typeface="华文楷体" panose="02010600040101010101" pitchFamily="2" charset="-122"/>
            </a:endParaRPr>
          </a:p>
          <a:p>
            <a:pPr>
              <a:lnSpc>
                <a:spcPct val="140000"/>
              </a:lnSpc>
              <a:spcBef>
                <a:spcPct val="50000"/>
              </a:spcBef>
            </a:pPr>
            <a:r>
              <a:rPr lang="zh-CN" altLang="en-US" sz="6600" dirty="0">
                <a:solidFill>
                  <a:schemeClr val="bg1"/>
                </a:solidFill>
                <a:latin typeface="华文楷体" panose="02010600040101010101" pitchFamily="2" charset="-122"/>
                <a:ea typeface="华文楷体" panose="02010600040101010101" pitchFamily="2" charset="-122"/>
              </a:rPr>
              <a:t>＝ 我的书在哪儿？</a:t>
            </a:r>
            <a:r>
              <a:rPr lang="zh-CN" altLang="en-US" sz="5300" dirty="0">
                <a:solidFill>
                  <a:schemeClr val="bg1"/>
                </a:solidFill>
                <a:latin typeface="华文楷体" panose="02010600040101010101" pitchFamily="2" charset="-122"/>
                <a:ea typeface="华文楷体" panose="02010600040101010101" pitchFamily="2" charset="-122"/>
              </a:rPr>
              <a:t>Wǒ de shū zài nǎ'er</a:t>
            </a:r>
            <a:endParaRPr lang="zh-CN" altLang="en-US" sz="53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621" y="0"/>
            <a:ext cx="11543735"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solidFill>
                  <a:schemeClr val="bg1"/>
                </a:solidFill>
                <a:latin typeface="楷体" panose="02010609060101010101" pitchFamily="49" charset="-122"/>
                <a:ea typeface="楷体" panose="02010609060101010101" pitchFamily="49" charset="-122"/>
              </a:rPr>
              <a:t>……</a:t>
            </a:r>
            <a:r>
              <a:rPr lang="zh-CN" altLang="en-US" sz="4400" b="1" dirty="0">
                <a:solidFill>
                  <a:schemeClr val="bg1"/>
                </a:solidFill>
                <a:latin typeface="楷体" panose="02010609060101010101" pitchFamily="49" charset="-122"/>
                <a:ea typeface="楷体" panose="02010609060101010101" pitchFamily="49" charset="-122"/>
              </a:rPr>
              <a:t>呢？</a:t>
            </a:r>
            <a:r>
              <a:rPr lang="en-US" altLang="zh-CN" sz="4400" b="1" dirty="0">
                <a:solidFill>
                  <a:schemeClr val="bg1"/>
                </a:solidFill>
                <a:latin typeface="楷体" panose="02010609060101010101" pitchFamily="49" charset="-122"/>
                <a:ea typeface="楷体" panose="02010609060101010101" pitchFamily="49" charset="-122"/>
              </a:rPr>
              <a:t>ne</a:t>
            </a:r>
            <a:br>
              <a:rPr lang="zh-CN" altLang="en-US" sz="4400" b="1" dirty="0">
                <a:latin typeface="楷体" panose="02010609060101010101" pitchFamily="49" charset="-122"/>
                <a:ea typeface="楷体" panose="02010609060101010101" pitchFamily="49" charset="-122"/>
              </a:rPr>
            </a:br>
            <a:endParaRPr lang="zh-CN" altLang="en-US" dirty="0"/>
          </a:p>
        </p:txBody>
      </p:sp>
      <p:sp>
        <p:nvSpPr>
          <p:cNvPr id="3" name="内容占位符 2"/>
          <p:cNvSpPr>
            <a:spLocks noGrp="1"/>
          </p:cNvSpPr>
          <p:nvPr>
            <p:ph idx="1"/>
          </p:nvPr>
        </p:nvSpPr>
        <p:spPr>
          <a:xfrm>
            <a:off x="1009650" y="1330960"/>
            <a:ext cx="10307955" cy="4195445"/>
          </a:xfrm>
        </p:spPr>
        <p:txBody>
          <a:bodyPr>
            <a:normAutofit fontScale="70000" lnSpcReduction="20000"/>
          </a:bodyPr>
          <a:lstStyle/>
          <a:p>
            <a:pPr>
              <a:lnSpc>
                <a:spcPct val="140000"/>
              </a:lnSpc>
              <a:spcBef>
                <a:spcPct val="50000"/>
              </a:spcBef>
            </a:pPr>
            <a:r>
              <a:rPr lang="en-US" altLang="zh-CN" sz="6600" dirty="0">
                <a:latin typeface="华文楷体" panose="02010600040101010101" pitchFamily="2" charset="-122"/>
                <a:ea typeface="华文楷体" panose="02010600040101010101" pitchFamily="2" charset="-122"/>
              </a:rPr>
              <a:t> </a:t>
            </a:r>
            <a:r>
              <a:rPr lang="zh-CN" altLang="en-US" sz="6600" dirty="0">
                <a:solidFill>
                  <a:schemeClr val="bg1"/>
                </a:solidFill>
                <a:latin typeface="华文楷体" panose="02010600040101010101" pitchFamily="2" charset="-122"/>
                <a:ea typeface="华文楷体" panose="02010600040101010101" pitchFamily="2" charset="-122"/>
              </a:rPr>
              <a:t>我要去图书馆，你呢？</a:t>
            </a:r>
            <a:endParaRPr lang="zh-CN" altLang="en-US" sz="6600" dirty="0">
              <a:solidFill>
                <a:schemeClr val="bg1"/>
              </a:solidFill>
              <a:latin typeface="华文楷体" panose="02010600040101010101" pitchFamily="2" charset="-122"/>
              <a:ea typeface="华文楷体" panose="02010600040101010101" pitchFamily="2" charset="-122"/>
            </a:endParaRPr>
          </a:p>
          <a:p>
            <a:pPr>
              <a:lnSpc>
                <a:spcPct val="140000"/>
              </a:lnSpc>
              <a:spcBef>
                <a:spcPct val="50000"/>
              </a:spcBef>
            </a:pPr>
            <a:r>
              <a:rPr lang="zh-CN" altLang="en-US" sz="4000" dirty="0">
                <a:solidFill>
                  <a:schemeClr val="bg1"/>
                </a:solidFill>
                <a:latin typeface="华文楷体" panose="02010600040101010101" pitchFamily="2" charset="-122"/>
                <a:ea typeface="华文楷体" panose="02010600040101010101" pitchFamily="2" charset="-122"/>
              </a:rPr>
              <a:t>Wǒ yào qù túshū guǎn, nǐ ne?</a:t>
            </a:r>
            <a:endParaRPr lang="zh-CN" altLang="en-US" sz="4000" dirty="0">
              <a:solidFill>
                <a:schemeClr val="bg1"/>
              </a:solidFill>
              <a:latin typeface="华文楷体" panose="02010600040101010101" pitchFamily="2" charset="-122"/>
              <a:ea typeface="华文楷体" panose="02010600040101010101" pitchFamily="2" charset="-122"/>
            </a:endParaRPr>
          </a:p>
          <a:p>
            <a:pPr>
              <a:lnSpc>
                <a:spcPct val="140000"/>
              </a:lnSpc>
              <a:spcBef>
                <a:spcPct val="50000"/>
              </a:spcBef>
            </a:pPr>
            <a:r>
              <a:rPr lang="zh-CN" altLang="en-US" sz="6600" dirty="0">
                <a:solidFill>
                  <a:schemeClr val="bg1"/>
                </a:solidFill>
                <a:latin typeface="华文楷体" panose="02010600040101010101" pitchFamily="2" charset="-122"/>
                <a:ea typeface="华文楷体" panose="02010600040101010101" pitchFamily="2" charset="-122"/>
                <a:sym typeface="+mn-ea"/>
              </a:rPr>
              <a:t>I'm going to the library, how about you? </a:t>
            </a:r>
            <a:endParaRPr lang="zh-CN" altLang="en-US" sz="4000" dirty="0">
              <a:solidFill>
                <a:schemeClr val="bg1"/>
              </a:solidFill>
              <a:latin typeface="华文楷体" panose="02010600040101010101" pitchFamily="2" charset="-122"/>
              <a:ea typeface="华文楷体" panose="02010600040101010101" pitchFamily="2" charset="-122"/>
            </a:endParaRPr>
          </a:p>
          <a:p>
            <a:pPr>
              <a:lnSpc>
                <a:spcPct val="140000"/>
              </a:lnSpc>
              <a:spcBef>
                <a:spcPct val="50000"/>
              </a:spcBef>
            </a:pPr>
            <a:r>
              <a:rPr lang="zh-CN" altLang="en-US" sz="6600" dirty="0">
                <a:solidFill>
                  <a:schemeClr val="bg1"/>
                </a:solidFill>
                <a:latin typeface="华文楷体" panose="02010600040101010101" pitchFamily="2" charset="-122"/>
                <a:ea typeface="华文楷体" panose="02010600040101010101" pitchFamily="2" charset="-122"/>
              </a:rPr>
              <a:t>我不去图书馆。</a:t>
            </a:r>
            <a:endParaRPr lang="en-US" altLang="zh-CN" sz="66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rPr>
              <a:t>生词</a:t>
            </a:r>
            <a:endParaRPr lang="zh-CN" altLang="en-US" b="1" dirty="0">
              <a:solidFill>
                <a:srgbClr val="C00000"/>
              </a:solidFill>
            </a:endParaRPr>
          </a:p>
        </p:txBody>
      </p:sp>
      <p:sp>
        <p:nvSpPr>
          <p:cNvPr id="3" name="内容占位符 2"/>
          <p:cNvSpPr>
            <a:spLocks noGrp="1"/>
          </p:cNvSpPr>
          <p:nvPr>
            <p:ph idx="1"/>
          </p:nvPr>
        </p:nvSpPr>
        <p:spPr>
          <a:xfrm>
            <a:off x="796925" y="1582420"/>
            <a:ext cx="5690235" cy="3046988"/>
          </a:xfrm>
        </p:spPr>
        <p:txBody>
          <a:bodyPr wrap="square">
            <a:spAutoFit/>
          </a:bodyPr>
          <a:lstStyle/>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左边</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右边</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旁边</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下边</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中间</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(1)</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graphicFrame>
        <p:nvGraphicFramePr>
          <p:cNvPr id="21" name="表格 20"/>
          <p:cNvGraphicFramePr/>
          <p:nvPr>
            <p:custDataLst>
              <p:tags r:id="rId1"/>
            </p:custDataLst>
          </p:nvPr>
        </p:nvGraphicFramePr>
        <p:xfrm>
          <a:off x="845820" y="2238375"/>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a:p>
                  </a:txBody>
                  <a:tcPr/>
                </a:tc>
                <a:tc>
                  <a:txBody>
                    <a:bodyPr/>
                    <a:lstStyle/>
                    <a:p>
                      <a:pPr>
                        <a:buNone/>
                      </a:pPr>
                      <a:r>
                        <a:rPr lang="zh-CN" altLang="en-US"/>
                        <a:t>东</a:t>
                      </a:r>
                      <a:endParaRPr lang="zh-CN" altLang="en-US"/>
                    </a:p>
                  </a:txBody>
                  <a:tcPr/>
                </a:tc>
                <a:tc>
                  <a:txBody>
                    <a:bodyPr/>
                    <a:lstStyle/>
                    <a:p>
                      <a:pPr>
                        <a:buNone/>
                      </a:pPr>
                      <a:r>
                        <a:rPr lang="zh-CN" altLang="en-US"/>
                        <a:t>西</a:t>
                      </a:r>
                      <a:endParaRPr lang="zh-CN" altLang="en-US"/>
                    </a:p>
                  </a:txBody>
                  <a:tcPr/>
                </a:tc>
                <a:tc>
                  <a:txBody>
                    <a:bodyPr/>
                    <a:lstStyle/>
                    <a:p>
                      <a:pPr>
                        <a:buNone/>
                      </a:pPr>
                      <a:r>
                        <a:rPr lang="zh-CN" altLang="en-US"/>
                        <a:t>南</a:t>
                      </a:r>
                      <a:endParaRPr lang="zh-CN" altLang="en-US"/>
                    </a:p>
                  </a:txBody>
                  <a:tcPr/>
                </a:tc>
                <a:tc>
                  <a:txBody>
                    <a:bodyPr/>
                    <a:lstStyle/>
                    <a:p>
                      <a:pPr>
                        <a:buNone/>
                      </a:pPr>
                      <a:r>
                        <a:rPr lang="zh-CN" altLang="en-US"/>
                        <a:t>北</a:t>
                      </a:r>
                      <a:endParaRPr lang="zh-CN" altLang="en-US"/>
                    </a:p>
                  </a:txBody>
                  <a:tcPr/>
                </a:tc>
                <a:tc>
                  <a:txBody>
                    <a:bodyPr/>
                    <a:lstStyle/>
                    <a:p>
                      <a:pPr>
                        <a:buNone/>
                      </a:pPr>
                      <a:r>
                        <a:rPr lang="zh-CN" altLang="en-US"/>
                        <a:t>前</a:t>
                      </a:r>
                      <a:endParaRPr lang="zh-CN" altLang="en-US"/>
                    </a:p>
                  </a:txBody>
                  <a:tcPr/>
                </a:tc>
                <a:tc>
                  <a:txBody>
                    <a:bodyPr/>
                    <a:lstStyle/>
                    <a:p>
                      <a:pPr>
                        <a:buNone/>
                      </a:pPr>
                      <a:r>
                        <a:rPr lang="zh-CN" altLang="en-US"/>
                        <a:t>后</a:t>
                      </a:r>
                      <a:endParaRPr lang="zh-CN" altLang="en-US"/>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a:t>东边</a:t>
                      </a:r>
                      <a:endParaRPr lang="zh-CN" altLang="en-US"/>
                    </a:p>
                  </a:txBody>
                  <a:tcPr/>
                </a:tc>
                <a:tc>
                  <a:txBody>
                    <a:bodyPr/>
                    <a:lstStyle/>
                    <a:p>
                      <a:pPr>
                        <a:buNone/>
                      </a:pPr>
                      <a:r>
                        <a:rPr lang="zh-CN" altLang="en-US"/>
                        <a:t>西边</a:t>
                      </a:r>
                      <a:endParaRPr lang="zh-CN" altLang="en-US"/>
                    </a:p>
                  </a:txBody>
                  <a:tcPr/>
                </a:tc>
                <a:tc>
                  <a:txBody>
                    <a:bodyPr/>
                    <a:lstStyle/>
                    <a:p>
                      <a:pPr>
                        <a:buNone/>
                      </a:pPr>
                      <a:r>
                        <a:rPr lang="zh-CN" altLang="en-US"/>
                        <a:t>南边</a:t>
                      </a:r>
                      <a:endParaRPr lang="zh-CN" altLang="en-US"/>
                    </a:p>
                  </a:txBody>
                  <a:tcPr/>
                </a:tc>
                <a:tc>
                  <a:txBody>
                    <a:bodyPr/>
                    <a:lstStyle/>
                    <a:p>
                      <a:pPr>
                        <a:buNone/>
                      </a:pPr>
                      <a:r>
                        <a:rPr lang="zh-CN" altLang="en-US"/>
                        <a:t>北边</a:t>
                      </a:r>
                      <a:endParaRPr lang="zh-CN" altLang="en-US"/>
                    </a:p>
                  </a:txBody>
                  <a:tcPr/>
                </a:tc>
                <a:tc>
                  <a:txBody>
                    <a:bodyPr/>
                    <a:lstStyle/>
                    <a:p>
                      <a:pPr>
                        <a:buNone/>
                      </a:pPr>
                      <a:r>
                        <a:rPr lang="zh-CN" altLang="en-US"/>
                        <a:t>前边</a:t>
                      </a:r>
                      <a:endParaRPr lang="zh-CN" altLang="en-US"/>
                    </a:p>
                  </a:txBody>
                  <a:tcPr/>
                </a:tc>
                <a:tc>
                  <a:txBody>
                    <a:bodyPr/>
                    <a:lstStyle/>
                    <a:p>
                      <a:pPr>
                        <a:buNone/>
                      </a:pPr>
                      <a:r>
                        <a:rPr lang="zh-CN" altLang="en-US"/>
                        <a:t>后边</a:t>
                      </a:r>
                      <a:endParaRPr lang="zh-CN" altLang="en-US"/>
                    </a:p>
                  </a:txBody>
                  <a:tcPr/>
                </a:tc>
              </a:tr>
            </a:tbl>
          </a:graphicData>
        </a:graphic>
      </p:graphicFrame>
      <p:sp>
        <p:nvSpPr>
          <p:cNvPr id="22" name="Text Box 4"/>
          <p:cNvSpPr txBox="1">
            <a:spLocks noChangeArrowheads="1"/>
          </p:cNvSpPr>
          <p:nvPr/>
        </p:nvSpPr>
        <p:spPr bwMode="auto">
          <a:xfrm>
            <a:off x="734060" y="3389630"/>
            <a:ext cx="891540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1</a:t>
            </a:r>
            <a:r>
              <a:rPr lang="zh-CN" altLang="en-US" sz="2800" dirty="0">
                <a:solidFill>
                  <a:schemeClr val="bg1"/>
                </a:solidFill>
                <a:latin typeface="华文楷体" panose="02010600040101010101" pitchFamily="2" charset="-122"/>
                <a:ea typeface="华文楷体" panose="02010600040101010101" pitchFamily="2" charset="-122"/>
              </a:rPr>
              <a:t>）</a:t>
            </a:r>
            <a:r>
              <a:rPr lang="en-US" altLang="zh-CN" sz="2800" dirty="0">
                <a:solidFill>
                  <a:schemeClr val="bg1"/>
                </a:solidFill>
                <a:latin typeface="华文楷体" panose="02010600040101010101" pitchFamily="2" charset="-122"/>
                <a:ea typeface="华文楷体" panose="02010600040101010101" pitchFamily="2" charset="-122"/>
              </a:rPr>
              <a:t>The nouns of locality are used as the objects, 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银行在东边。</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宿舍楼都在北边</a:t>
            </a:r>
            <a:endParaRPr lang="zh-CN" altLang="en-US" sz="28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(1)</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graphicFrame>
        <p:nvGraphicFramePr>
          <p:cNvPr id="21" name="表格 20"/>
          <p:cNvGraphicFramePr/>
          <p:nvPr>
            <p:custDataLst>
              <p:tags r:id="rId1"/>
            </p:custDataLst>
          </p:nvPr>
        </p:nvGraphicFramePr>
        <p:xfrm>
          <a:off x="845820" y="2238375"/>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a:p>
                  </a:txBody>
                  <a:tcPr/>
                </a:tc>
                <a:tc>
                  <a:txBody>
                    <a:bodyPr/>
                    <a:lstStyle/>
                    <a:p>
                      <a:pPr>
                        <a:buNone/>
                      </a:pPr>
                      <a:r>
                        <a:rPr lang="zh-CN" altLang="en-US"/>
                        <a:t>东</a:t>
                      </a:r>
                      <a:endParaRPr lang="zh-CN" altLang="en-US"/>
                    </a:p>
                  </a:txBody>
                  <a:tcPr/>
                </a:tc>
                <a:tc>
                  <a:txBody>
                    <a:bodyPr/>
                    <a:lstStyle/>
                    <a:p>
                      <a:pPr>
                        <a:buNone/>
                      </a:pPr>
                      <a:r>
                        <a:rPr lang="zh-CN" altLang="en-US"/>
                        <a:t>西</a:t>
                      </a:r>
                      <a:endParaRPr lang="zh-CN" altLang="en-US"/>
                    </a:p>
                  </a:txBody>
                  <a:tcPr/>
                </a:tc>
                <a:tc>
                  <a:txBody>
                    <a:bodyPr/>
                    <a:lstStyle/>
                    <a:p>
                      <a:pPr>
                        <a:buNone/>
                      </a:pPr>
                      <a:r>
                        <a:rPr lang="zh-CN" altLang="en-US"/>
                        <a:t>南</a:t>
                      </a:r>
                      <a:endParaRPr lang="zh-CN" altLang="en-US"/>
                    </a:p>
                  </a:txBody>
                  <a:tcPr/>
                </a:tc>
                <a:tc>
                  <a:txBody>
                    <a:bodyPr/>
                    <a:lstStyle/>
                    <a:p>
                      <a:pPr>
                        <a:buNone/>
                      </a:pPr>
                      <a:r>
                        <a:rPr lang="zh-CN" altLang="en-US"/>
                        <a:t>北</a:t>
                      </a:r>
                      <a:endParaRPr lang="zh-CN" altLang="en-US"/>
                    </a:p>
                  </a:txBody>
                  <a:tcPr/>
                </a:tc>
                <a:tc>
                  <a:txBody>
                    <a:bodyPr/>
                    <a:lstStyle/>
                    <a:p>
                      <a:pPr>
                        <a:buNone/>
                      </a:pPr>
                      <a:r>
                        <a:rPr lang="zh-CN" altLang="en-US"/>
                        <a:t>前</a:t>
                      </a:r>
                      <a:endParaRPr lang="zh-CN" altLang="en-US"/>
                    </a:p>
                  </a:txBody>
                  <a:tcPr/>
                </a:tc>
                <a:tc>
                  <a:txBody>
                    <a:bodyPr/>
                    <a:lstStyle/>
                    <a:p>
                      <a:pPr>
                        <a:buNone/>
                      </a:pPr>
                      <a:r>
                        <a:rPr lang="zh-CN" altLang="en-US"/>
                        <a:t>后</a:t>
                      </a:r>
                      <a:endParaRPr lang="zh-CN" altLang="en-US"/>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a:t>东边</a:t>
                      </a:r>
                      <a:endParaRPr lang="zh-CN" altLang="en-US"/>
                    </a:p>
                  </a:txBody>
                  <a:tcPr/>
                </a:tc>
                <a:tc>
                  <a:txBody>
                    <a:bodyPr/>
                    <a:lstStyle/>
                    <a:p>
                      <a:pPr>
                        <a:buNone/>
                      </a:pPr>
                      <a:r>
                        <a:rPr lang="zh-CN" altLang="en-US"/>
                        <a:t>西边</a:t>
                      </a:r>
                      <a:endParaRPr lang="zh-CN" altLang="en-US"/>
                    </a:p>
                  </a:txBody>
                  <a:tcPr/>
                </a:tc>
                <a:tc>
                  <a:txBody>
                    <a:bodyPr/>
                    <a:lstStyle/>
                    <a:p>
                      <a:pPr>
                        <a:buNone/>
                      </a:pPr>
                      <a:r>
                        <a:rPr lang="zh-CN" altLang="en-US"/>
                        <a:t>南边</a:t>
                      </a:r>
                      <a:endParaRPr lang="zh-CN" altLang="en-US"/>
                    </a:p>
                  </a:txBody>
                  <a:tcPr/>
                </a:tc>
                <a:tc>
                  <a:txBody>
                    <a:bodyPr/>
                    <a:lstStyle/>
                    <a:p>
                      <a:pPr>
                        <a:buNone/>
                      </a:pPr>
                      <a:r>
                        <a:rPr lang="zh-CN" altLang="en-US"/>
                        <a:t>北边</a:t>
                      </a:r>
                      <a:endParaRPr lang="zh-CN" altLang="en-US"/>
                    </a:p>
                  </a:txBody>
                  <a:tcPr/>
                </a:tc>
                <a:tc>
                  <a:txBody>
                    <a:bodyPr/>
                    <a:lstStyle/>
                    <a:p>
                      <a:pPr>
                        <a:buNone/>
                      </a:pPr>
                      <a:r>
                        <a:rPr lang="zh-CN" altLang="en-US"/>
                        <a:t>前边</a:t>
                      </a:r>
                      <a:endParaRPr lang="zh-CN" altLang="en-US"/>
                    </a:p>
                  </a:txBody>
                  <a:tcPr/>
                </a:tc>
                <a:tc>
                  <a:txBody>
                    <a:bodyPr/>
                    <a:lstStyle/>
                    <a:p>
                      <a:pPr>
                        <a:buNone/>
                      </a:pPr>
                      <a:r>
                        <a:rPr lang="zh-CN" altLang="en-US" dirty="0"/>
                        <a:t>后边</a:t>
                      </a:r>
                      <a:endParaRPr lang="zh-CN" altLang="en-US" dirty="0"/>
                    </a:p>
                  </a:txBody>
                  <a:tcPr/>
                </a:tc>
              </a:tr>
            </a:tbl>
          </a:graphicData>
        </a:graphic>
      </p:graphicFrame>
      <p:sp>
        <p:nvSpPr>
          <p:cNvPr id="22" name="Text Box 4"/>
          <p:cNvSpPr txBox="1">
            <a:spLocks noChangeArrowheads="1"/>
          </p:cNvSpPr>
          <p:nvPr/>
        </p:nvSpPr>
        <p:spPr bwMode="auto">
          <a:xfrm>
            <a:off x="734060" y="3389630"/>
            <a:ext cx="11035665" cy="246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a:t>
            </a:r>
            <a:r>
              <a:rPr lang="zh-CN" altLang="en-US" sz="2800" dirty="0">
                <a:solidFill>
                  <a:schemeClr val="bg1"/>
                </a:solidFill>
                <a:latin typeface="华文楷体" panose="02010600040101010101" pitchFamily="2" charset="-122"/>
                <a:ea typeface="华文楷体" panose="02010600040101010101" pitchFamily="2" charset="-122"/>
              </a:rPr>
              <a:t>）</a:t>
            </a:r>
            <a:r>
              <a:rPr lang="en-US" altLang="zh-CN" sz="2800" dirty="0">
                <a:solidFill>
                  <a:schemeClr val="bg1"/>
                </a:solidFill>
                <a:latin typeface="华文楷体" panose="02010600040101010101" pitchFamily="2" charset="-122"/>
                <a:ea typeface="华文楷体" panose="02010600040101010101" pitchFamily="2" charset="-122"/>
              </a:rPr>
              <a:t>The nouns of locality are used as the headword.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的 </a:t>
            </a:r>
            <a:r>
              <a:rPr lang="en-US" altLang="zh-CN" sz="2800" dirty="0">
                <a:solidFill>
                  <a:schemeClr val="bg1"/>
                </a:solidFill>
                <a:latin typeface="华文楷体" panose="02010600040101010101" pitchFamily="2" charset="-122"/>
                <a:ea typeface="华文楷体" panose="02010600040101010101" pitchFamily="2" charset="-122"/>
              </a:rPr>
              <a:t>usually is not used in this case, 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书店</a:t>
            </a:r>
            <a:r>
              <a:rPr lang="zh-CN" altLang="en-US" sz="2800" dirty="0">
                <a:solidFill>
                  <a:srgbClr val="C00000"/>
                </a:solidFill>
                <a:latin typeface="华文楷体" panose="02010600040101010101" pitchFamily="2" charset="-122"/>
                <a:ea typeface="华文楷体" panose="02010600040101010101" pitchFamily="2" charset="-122"/>
              </a:rPr>
              <a:t>东边</a:t>
            </a:r>
            <a:endParaRPr lang="zh-CN" altLang="en-US" sz="2800" dirty="0">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a:t>
            </a:r>
            <a:r>
              <a:rPr lang="zh-CN" altLang="en-US" sz="2800" dirty="0">
                <a:solidFill>
                  <a:schemeClr val="bg1"/>
                </a:solidFill>
                <a:latin typeface="华文楷体" panose="02010600040101010101" pitchFamily="2" charset="-122"/>
                <a:ea typeface="华文楷体" panose="02010600040101010101" pitchFamily="2" charset="-122"/>
              </a:rPr>
              <a:t>号楼</a:t>
            </a:r>
            <a:r>
              <a:rPr lang="zh-CN" altLang="en-US" sz="2800" dirty="0">
                <a:solidFill>
                  <a:srgbClr val="C00000"/>
                </a:solidFill>
                <a:latin typeface="华文楷体" panose="02010600040101010101" pitchFamily="2" charset="-122"/>
                <a:ea typeface="华文楷体" panose="02010600040101010101" pitchFamily="2" charset="-122"/>
              </a:rPr>
              <a:t>前边</a:t>
            </a:r>
            <a:endParaRPr lang="zh-CN" altLang="en-US" sz="2800"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(1)</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sp>
        <p:nvSpPr>
          <p:cNvPr id="22" name="Text Box 4"/>
          <p:cNvSpPr txBox="1">
            <a:spLocks noChangeArrowheads="1"/>
          </p:cNvSpPr>
          <p:nvPr/>
        </p:nvSpPr>
        <p:spPr bwMode="auto">
          <a:xfrm>
            <a:off x="734060" y="3389630"/>
            <a:ext cx="11035665" cy="310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3</a:t>
            </a:r>
            <a:r>
              <a:rPr lang="zh-CN" altLang="en-US" sz="2800" dirty="0">
                <a:solidFill>
                  <a:schemeClr val="bg1"/>
                </a:solidFill>
                <a:latin typeface="华文楷体" panose="02010600040101010101" pitchFamily="2" charset="-122"/>
                <a:ea typeface="华文楷体" panose="02010600040101010101" pitchFamily="2" charset="-122"/>
              </a:rPr>
              <a:t>）</a:t>
            </a:r>
            <a:r>
              <a:rPr lang="en-US" altLang="zh-CN" sz="2800" dirty="0">
                <a:solidFill>
                  <a:schemeClr val="bg1"/>
                </a:solidFill>
                <a:latin typeface="华文楷体" panose="02010600040101010101" pitchFamily="2" charset="-122"/>
                <a:ea typeface="华文楷体" panose="02010600040101010101" pitchFamily="2" charset="-122"/>
              </a:rPr>
              <a:t>The nouns of locality are used as the attributive.</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sz="2800" dirty="0">
                <a:solidFill>
                  <a:schemeClr val="bg1"/>
                </a:solidFill>
                <a:latin typeface="华文楷体" panose="02010600040101010101" pitchFamily="2" charset="-122"/>
                <a:ea typeface="华文楷体" panose="02010600040101010101" pitchFamily="2" charset="-122"/>
              </a:rPr>
              <a:t>I</a:t>
            </a:r>
            <a:r>
              <a:rPr lang="en-US" altLang="zh-CN" sz="2800" dirty="0">
                <a:solidFill>
                  <a:schemeClr val="bg1"/>
                </a:solidFill>
                <a:latin typeface="华文楷体" panose="02010600040101010101" pitchFamily="2" charset="-122"/>
                <a:ea typeface="华文楷体" panose="02010600040101010101" pitchFamily="2" charset="-122"/>
              </a:rPr>
              <a:t>n such a case, the following </a:t>
            </a:r>
            <a:r>
              <a:rPr lang="zh-CN" altLang="en-US" sz="2800" dirty="0">
                <a:solidFill>
                  <a:schemeClr val="bg1"/>
                </a:solidFill>
                <a:latin typeface="华文楷体" panose="02010600040101010101" pitchFamily="2" charset="-122"/>
                <a:ea typeface="华文楷体" panose="02010600040101010101" pitchFamily="2" charset="-122"/>
              </a:rPr>
              <a:t>的 </a:t>
            </a:r>
            <a:r>
              <a:rPr lang="en-US" altLang="zh-CN" sz="2800" dirty="0">
                <a:solidFill>
                  <a:schemeClr val="bg1"/>
                </a:solidFill>
                <a:latin typeface="华文楷体" panose="02010600040101010101" pitchFamily="2" charset="-122"/>
                <a:ea typeface="华文楷体" panose="02010600040101010101" pitchFamily="2" charset="-122"/>
              </a:rPr>
              <a:t>is optional, 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rgbClr val="C00000"/>
                </a:solidFill>
                <a:latin typeface="华文楷体" panose="02010600040101010101" pitchFamily="2" charset="-122"/>
                <a:ea typeface="华文楷体" panose="02010600040101010101" pitchFamily="2" charset="-122"/>
              </a:rPr>
              <a:t>东边</a:t>
            </a:r>
            <a:r>
              <a:rPr lang="zh-CN" altLang="en-US" sz="2800" dirty="0">
                <a:solidFill>
                  <a:schemeClr val="bg1"/>
                </a:solidFill>
                <a:latin typeface="华文楷体" panose="02010600040101010101" pitchFamily="2" charset="-122"/>
                <a:ea typeface="华文楷体" panose="02010600040101010101" pitchFamily="2" charset="-122"/>
              </a:rPr>
              <a:t>的那座楼；</a:t>
            </a:r>
            <a:r>
              <a:rPr lang="zh-CN" altLang="en-US" sz="2800" dirty="0">
                <a:solidFill>
                  <a:srgbClr val="C00000"/>
                </a:solidFill>
                <a:latin typeface="华文楷体" panose="02010600040101010101" pitchFamily="2" charset="-122"/>
                <a:ea typeface="华文楷体" panose="02010600040101010101" pitchFamily="2" charset="-122"/>
                <a:sym typeface="+mn-ea"/>
              </a:rPr>
              <a:t>东边</a:t>
            </a:r>
            <a:r>
              <a:rPr lang="zh-CN" altLang="en-US" sz="2800" dirty="0">
                <a:solidFill>
                  <a:schemeClr val="bg1"/>
                </a:solidFill>
                <a:latin typeface="华文楷体" panose="02010600040101010101" pitchFamily="2" charset="-122"/>
                <a:ea typeface="华文楷体" panose="02010600040101010101" pitchFamily="2" charset="-122"/>
                <a:sym typeface="+mn-ea"/>
              </a:rPr>
              <a:t>那座楼</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rgbClr val="C00000"/>
                </a:solidFill>
                <a:latin typeface="华文楷体" panose="02010600040101010101" pitchFamily="2" charset="-122"/>
                <a:ea typeface="华文楷体" panose="02010600040101010101" pitchFamily="2" charset="-122"/>
              </a:rPr>
              <a:t>前边</a:t>
            </a:r>
            <a:r>
              <a:rPr lang="zh-CN" altLang="en-US" sz="2800" dirty="0">
                <a:solidFill>
                  <a:schemeClr val="bg1"/>
                </a:solidFill>
                <a:latin typeface="华文楷体" panose="02010600040101010101" pitchFamily="2" charset="-122"/>
                <a:ea typeface="华文楷体" panose="02010600040101010101" pitchFamily="2" charset="-122"/>
              </a:rPr>
              <a:t>的那个人；</a:t>
            </a:r>
            <a:r>
              <a:rPr lang="zh-CN" altLang="en-US" sz="2800" dirty="0">
                <a:solidFill>
                  <a:srgbClr val="C00000"/>
                </a:solidFill>
                <a:latin typeface="华文楷体" panose="02010600040101010101" pitchFamily="2" charset="-122"/>
                <a:ea typeface="华文楷体" panose="02010600040101010101" pitchFamily="2" charset="-122"/>
                <a:sym typeface="+mn-ea"/>
              </a:rPr>
              <a:t>前边</a:t>
            </a:r>
            <a:r>
              <a:rPr lang="zh-CN" altLang="en-US" sz="2800" dirty="0">
                <a:solidFill>
                  <a:schemeClr val="bg1"/>
                </a:solidFill>
                <a:latin typeface="华文楷体" panose="02010600040101010101" pitchFamily="2" charset="-122"/>
                <a:ea typeface="华文楷体" panose="02010600040101010101" pitchFamily="2" charset="-122"/>
                <a:sym typeface="+mn-ea"/>
              </a:rPr>
              <a:t>那个人</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p:txBody>
      </p:sp>
      <p:graphicFrame>
        <p:nvGraphicFramePr>
          <p:cNvPr id="6" name="表格 5"/>
          <p:cNvGraphicFramePr/>
          <p:nvPr>
            <p:custDataLst>
              <p:tags r:id="rId1"/>
            </p:custDataLst>
          </p:nvPr>
        </p:nvGraphicFramePr>
        <p:xfrm>
          <a:off x="734060" y="2374900"/>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a:p>
                  </a:txBody>
                  <a:tcPr/>
                </a:tc>
                <a:tc>
                  <a:txBody>
                    <a:bodyPr/>
                    <a:lstStyle/>
                    <a:p>
                      <a:pPr>
                        <a:buNone/>
                      </a:pPr>
                      <a:r>
                        <a:rPr lang="zh-CN" altLang="en-US"/>
                        <a:t>东</a:t>
                      </a:r>
                      <a:endParaRPr lang="zh-CN" altLang="en-US"/>
                    </a:p>
                  </a:txBody>
                  <a:tcPr/>
                </a:tc>
                <a:tc>
                  <a:txBody>
                    <a:bodyPr/>
                    <a:lstStyle/>
                    <a:p>
                      <a:pPr>
                        <a:buNone/>
                      </a:pPr>
                      <a:r>
                        <a:rPr lang="zh-CN" altLang="en-US"/>
                        <a:t>西</a:t>
                      </a:r>
                      <a:endParaRPr lang="zh-CN" altLang="en-US"/>
                    </a:p>
                  </a:txBody>
                  <a:tcPr/>
                </a:tc>
                <a:tc>
                  <a:txBody>
                    <a:bodyPr/>
                    <a:lstStyle/>
                    <a:p>
                      <a:pPr>
                        <a:buNone/>
                      </a:pPr>
                      <a:r>
                        <a:rPr lang="zh-CN" altLang="en-US"/>
                        <a:t>南</a:t>
                      </a:r>
                      <a:endParaRPr lang="zh-CN" altLang="en-US"/>
                    </a:p>
                  </a:txBody>
                  <a:tcPr/>
                </a:tc>
                <a:tc>
                  <a:txBody>
                    <a:bodyPr/>
                    <a:lstStyle/>
                    <a:p>
                      <a:pPr>
                        <a:buNone/>
                      </a:pPr>
                      <a:r>
                        <a:rPr lang="zh-CN" altLang="en-US"/>
                        <a:t>北</a:t>
                      </a:r>
                      <a:endParaRPr lang="zh-CN" altLang="en-US"/>
                    </a:p>
                  </a:txBody>
                  <a:tcPr/>
                </a:tc>
                <a:tc>
                  <a:txBody>
                    <a:bodyPr/>
                    <a:lstStyle/>
                    <a:p>
                      <a:pPr>
                        <a:buNone/>
                      </a:pPr>
                      <a:r>
                        <a:rPr lang="zh-CN" altLang="en-US"/>
                        <a:t>前</a:t>
                      </a:r>
                      <a:endParaRPr lang="zh-CN" altLang="en-US"/>
                    </a:p>
                  </a:txBody>
                  <a:tcPr/>
                </a:tc>
                <a:tc>
                  <a:txBody>
                    <a:bodyPr/>
                    <a:lstStyle/>
                    <a:p>
                      <a:pPr>
                        <a:buNone/>
                      </a:pPr>
                      <a:r>
                        <a:rPr lang="zh-CN" altLang="en-US"/>
                        <a:t>后</a:t>
                      </a:r>
                      <a:endParaRPr lang="zh-CN" altLang="en-US"/>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a:t>东边</a:t>
                      </a:r>
                      <a:endParaRPr lang="zh-CN" altLang="en-US"/>
                    </a:p>
                  </a:txBody>
                  <a:tcPr/>
                </a:tc>
                <a:tc>
                  <a:txBody>
                    <a:bodyPr/>
                    <a:lstStyle/>
                    <a:p>
                      <a:pPr>
                        <a:buNone/>
                      </a:pPr>
                      <a:r>
                        <a:rPr lang="zh-CN" altLang="en-US"/>
                        <a:t>西边</a:t>
                      </a:r>
                      <a:endParaRPr lang="zh-CN" altLang="en-US"/>
                    </a:p>
                  </a:txBody>
                  <a:tcPr/>
                </a:tc>
                <a:tc>
                  <a:txBody>
                    <a:bodyPr/>
                    <a:lstStyle/>
                    <a:p>
                      <a:pPr>
                        <a:buNone/>
                      </a:pPr>
                      <a:r>
                        <a:rPr lang="zh-CN" altLang="en-US"/>
                        <a:t>南边</a:t>
                      </a:r>
                      <a:endParaRPr lang="zh-CN" altLang="en-US"/>
                    </a:p>
                  </a:txBody>
                  <a:tcPr/>
                </a:tc>
                <a:tc>
                  <a:txBody>
                    <a:bodyPr/>
                    <a:lstStyle/>
                    <a:p>
                      <a:pPr>
                        <a:buNone/>
                      </a:pPr>
                      <a:r>
                        <a:rPr lang="zh-CN" altLang="en-US"/>
                        <a:t>北边</a:t>
                      </a:r>
                      <a:endParaRPr lang="zh-CN" altLang="en-US"/>
                    </a:p>
                  </a:txBody>
                  <a:tcPr/>
                </a:tc>
                <a:tc>
                  <a:txBody>
                    <a:bodyPr/>
                    <a:lstStyle/>
                    <a:p>
                      <a:pPr>
                        <a:buNone/>
                      </a:pPr>
                      <a:r>
                        <a:rPr lang="zh-CN" altLang="en-US"/>
                        <a:t>前边</a:t>
                      </a:r>
                      <a:endParaRPr lang="zh-CN" altLang="en-US"/>
                    </a:p>
                  </a:txBody>
                  <a:tcPr/>
                </a:tc>
                <a:tc>
                  <a:txBody>
                    <a:bodyPr/>
                    <a:lstStyle/>
                    <a:p>
                      <a:pPr>
                        <a:buNone/>
                      </a:pPr>
                      <a:r>
                        <a:rPr lang="zh-CN" altLang="en-US" dirty="0"/>
                        <a:t>后边</a:t>
                      </a:r>
                      <a:endParaRPr lang="zh-CN" altLang="en-US" dirty="0"/>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(2)</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sp>
        <p:nvSpPr>
          <p:cNvPr id="22" name="Text Box 4"/>
          <p:cNvSpPr txBox="1">
            <a:spLocks noChangeArrowheads="1"/>
          </p:cNvSpPr>
          <p:nvPr/>
        </p:nvSpPr>
        <p:spPr bwMode="auto">
          <a:xfrm>
            <a:off x="734060" y="3389630"/>
            <a:ext cx="11035665" cy="246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1</a:t>
            </a:r>
            <a:r>
              <a:rPr lang="zh-CN" altLang="en-US" sz="2800" dirty="0">
                <a:solidFill>
                  <a:schemeClr val="bg1"/>
                </a:solidFill>
                <a:latin typeface="华文楷体" panose="02010600040101010101" pitchFamily="2" charset="-122"/>
                <a:ea typeface="华文楷体" panose="02010600040101010101" pitchFamily="2" charset="-122"/>
              </a:rPr>
              <a:t>）</a:t>
            </a:r>
            <a:r>
              <a:rPr lang="en-US" altLang="zh-CN" sz="2800" dirty="0">
                <a:solidFill>
                  <a:schemeClr val="bg1"/>
                </a:solidFill>
                <a:latin typeface="华文楷体" panose="02010600040101010101" pitchFamily="2" charset="-122"/>
                <a:ea typeface="华文楷体" panose="02010600040101010101" pitchFamily="2" charset="-122"/>
              </a:rPr>
              <a:t>The nouns of locality are used as the </a:t>
            </a:r>
            <a:r>
              <a:rPr lang="en-US" altLang="zh-CN" sz="2800" b="1" dirty="0">
                <a:solidFill>
                  <a:schemeClr val="bg1"/>
                </a:solidFill>
                <a:latin typeface="华文楷体" panose="02010600040101010101" pitchFamily="2" charset="-122"/>
                <a:ea typeface="华文楷体" panose="02010600040101010101" pitchFamily="2" charset="-122"/>
              </a:rPr>
              <a:t>subject, </a:t>
            </a:r>
            <a:r>
              <a:rPr lang="en-US" altLang="zh-CN" sz="2800" dirty="0">
                <a:solidFill>
                  <a:schemeClr val="bg1"/>
                </a:solidFill>
                <a:latin typeface="华文楷体" panose="02010600040101010101" pitchFamily="2" charset="-122"/>
                <a:ea typeface="华文楷体" panose="02010600040101010101" pitchFamily="2" charset="-122"/>
              </a:rPr>
              <a:t>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b="1" dirty="0">
                <a:solidFill>
                  <a:schemeClr val="bg1"/>
                </a:solidFill>
                <a:latin typeface="华文楷体" panose="02010600040101010101" pitchFamily="2" charset="-122"/>
                <a:ea typeface="华文楷体" panose="02010600040101010101" pitchFamily="2" charset="-122"/>
              </a:rPr>
              <a:t>外边</a:t>
            </a:r>
            <a:r>
              <a:rPr lang="zh-CN" altLang="en-US" sz="2800" dirty="0">
                <a:solidFill>
                  <a:schemeClr val="bg1"/>
                </a:solidFill>
                <a:latin typeface="华文楷体" panose="02010600040101010101" pitchFamily="2" charset="-122"/>
                <a:ea typeface="华文楷体" panose="02010600040101010101" pitchFamily="2" charset="-122"/>
              </a:rPr>
              <a:t>有一把椅子。</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b="1" dirty="0">
                <a:solidFill>
                  <a:schemeClr val="bg1"/>
                </a:solidFill>
                <a:latin typeface="华文楷体" panose="02010600040101010101" pitchFamily="2" charset="-122"/>
                <a:ea typeface="华文楷体" panose="02010600040101010101" pitchFamily="2" charset="-122"/>
              </a:rPr>
              <a:t>右边</a:t>
            </a:r>
            <a:r>
              <a:rPr lang="zh-CN" altLang="en-US" sz="2800" dirty="0">
                <a:solidFill>
                  <a:schemeClr val="bg1"/>
                </a:solidFill>
                <a:latin typeface="华文楷体" panose="02010600040101010101" pitchFamily="2" charset="-122"/>
                <a:ea typeface="华文楷体" panose="02010600040101010101" pitchFamily="2" charset="-122"/>
              </a:rPr>
              <a:t>有一张床。</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p:txBody>
      </p:sp>
      <p:graphicFrame>
        <p:nvGraphicFramePr>
          <p:cNvPr id="2" name="表格 1"/>
          <p:cNvGraphicFramePr/>
          <p:nvPr>
            <p:custDataLst>
              <p:tags r:id="rId1"/>
            </p:custDataLst>
          </p:nvPr>
        </p:nvGraphicFramePr>
        <p:xfrm>
          <a:off x="845820" y="2238375"/>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a:p>
                  </a:txBody>
                  <a:tcPr/>
                </a:tc>
                <a:tc>
                  <a:txBody>
                    <a:bodyPr/>
                    <a:lstStyle/>
                    <a:p>
                      <a:pPr>
                        <a:buNone/>
                      </a:pPr>
                      <a:r>
                        <a:rPr lang="zh-CN" altLang="en-US"/>
                        <a:t>左</a:t>
                      </a:r>
                      <a:endParaRPr lang="zh-CN" altLang="en-US"/>
                    </a:p>
                  </a:txBody>
                  <a:tcPr/>
                </a:tc>
                <a:tc>
                  <a:txBody>
                    <a:bodyPr/>
                    <a:lstStyle/>
                    <a:p>
                      <a:pPr>
                        <a:buNone/>
                      </a:pPr>
                      <a:r>
                        <a:rPr lang="zh-CN" altLang="en-US"/>
                        <a:t>右</a:t>
                      </a:r>
                      <a:endParaRPr lang="zh-CN" altLang="en-US"/>
                    </a:p>
                  </a:txBody>
                  <a:tcPr/>
                </a:tc>
                <a:tc>
                  <a:txBody>
                    <a:bodyPr/>
                    <a:lstStyle/>
                    <a:p>
                      <a:pPr>
                        <a:buNone/>
                      </a:pPr>
                      <a:r>
                        <a:rPr lang="zh-CN" altLang="en-US"/>
                        <a:t>上</a:t>
                      </a:r>
                      <a:endParaRPr lang="zh-CN" altLang="en-US"/>
                    </a:p>
                  </a:txBody>
                  <a:tcPr/>
                </a:tc>
                <a:tc>
                  <a:txBody>
                    <a:bodyPr/>
                    <a:lstStyle/>
                    <a:p>
                      <a:pPr>
                        <a:buNone/>
                      </a:pPr>
                      <a:r>
                        <a:rPr lang="zh-CN" altLang="en-US"/>
                        <a:t>下</a:t>
                      </a:r>
                      <a:endParaRPr lang="zh-CN" altLang="en-US"/>
                    </a:p>
                  </a:txBody>
                  <a:tcPr/>
                </a:tc>
                <a:tc>
                  <a:txBody>
                    <a:bodyPr/>
                    <a:lstStyle/>
                    <a:p>
                      <a:pPr>
                        <a:buNone/>
                      </a:pPr>
                      <a:r>
                        <a:rPr lang="zh-CN" altLang="en-US"/>
                        <a:t>里</a:t>
                      </a:r>
                      <a:endParaRPr lang="zh-CN" altLang="en-US"/>
                    </a:p>
                  </a:txBody>
                  <a:tcPr/>
                </a:tc>
                <a:tc>
                  <a:txBody>
                    <a:bodyPr/>
                    <a:lstStyle/>
                    <a:p>
                      <a:pPr>
                        <a:buNone/>
                      </a:pPr>
                      <a:r>
                        <a:rPr lang="zh-CN" altLang="en-US"/>
                        <a:t>外</a:t>
                      </a:r>
                      <a:endParaRPr lang="zh-CN" altLang="en-US"/>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a:t>左边</a:t>
                      </a:r>
                      <a:endParaRPr lang="zh-CN" altLang="en-US"/>
                    </a:p>
                  </a:txBody>
                  <a:tcPr/>
                </a:tc>
                <a:tc>
                  <a:txBody>
                    <a:bodyPr/>
                    <a:lstStyle/>
                    <a:p>
                      <a:pPr>
                        <a:buNone/>
                      </a:pPr>
                      <a:r>
                        <a:rPr lang="zh-CN" altLang="en-US"/>
                        <a:t>右边</a:t>
                      </a:r>
                      <a:endParaRPr lang="zh-CN" altLang="en-US"/>
                    </a:p>
                  </a:txBody>
                  <a:tcPr/>
                </a:tc>
                <a:tc>
                  <a:txBody>
                    <a:bodyPr/>
                    <a:lstStyle/>
                    <a:p>
                      <a:pPr>
                        <a:buNone/>
                      </a:pPr>
                      <a:r>
                        <a:rPr lang="zh-CN" altLang="en-US"/>
                        <a:t>上边</a:t>
                      </a:r>
                      <a:endParaRPr lang="zh-CN" altLang="en-US"/>
                    </a:p>
                  </a:txBody>
                  <a:tcPr/>
                </a:tc>
                <a:tc>
                  <a:txBody>
                    <a:bodyPr/>
                    <a:lstStyle/>
                    <a:p>
                      <a:pPr>
                        <a:buNone/>
                      </a:pPr>
                      <a:r>
                        <a:rPr lang="zh-CN" altLang="en-US"/>
                        <a:t>下边</a:t>
                      </a:r>
                      <a:endParaRPr lang="zh-CN" altLang="en-US"/>
                    </a:p>
                  </a:txBody>
                  <a:tcPr/>
                </a:tc>
                <a:tc>
                  <a:txBody>
                    <a:bodyPr/>
                    <a:lstStyle/>
                    <a:p>
                      <a:pPr>
                        <a:buNone/>
                      </a:pPr>
                      <a:r>
                        <a:rPr lang="zh-CN" altLang="en-US"/>
                        <a:t>里边</a:t>
                      </a:r>
                      <a:endParaRPr lang="zh-CN" altLang="en-US"/>
                    </a:p>
                  </a:txBody>
                  <a:tcPr/>
                </a:tc>
                <a:tc>
                  <a:txBody>
                    <a:bodyPr/>
                    <a:lstStyle/>
                    <a:p>
                      <a:pPr>
                        <a:buNone/>
                      </a:pPr>
                      <a:r>
                        <a:rPr lang="zh-CN" altLang="en-US"/>
                        <a:t>外边</a:t>
                      </a:r>
                      <a:endParaRPr lang="zh-CN" altLang="en-US"/>
                    </a:p>
                  </a:txBody>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(2)</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sp>
        <p:nvSpPr>
          <p:cNvPr id="22" name="Text Box 4"/>
          <p:cNvSpPr txBox="1">
            <a:spLocks noChangeArrowheads="1"/>
          </p:cNvSpPr>
          <p:nvPr/>
        </p:nvSpPr>
        <p:spPr bwMode="auto">
          <a:xfrm>
            <a:off x="734060" y="3389630"/>
            <a:ext cx="11035665"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a:t>
            </a:r>
            <a:r>
              <a:rPr lang="zh-CN" altLang="en-US" sz="2800" dirty="0">
                <a:solidFill>
                  <a:schemeClr val="bg1"/>
                </a:solidFill>
                <a:latin typeface="华文楷体" panose="02010600040101010101" pitchFamily="2" charset="-122"/>
                <a:ea typeface="华文楷体" panose="02010600040101010101" pitchFamily="2" charset="-122"/>
              </a:rPr>
              <a:t>）</a:t>
            </a:r>
            <a:r>
              <a:rPr lang="zh-CN" altLang="en-US" sz="2800" b="1" dirty="0">
                <a:solidFill>
                  <a:schemeClr val="bg1"/>
                </a:solidFill>
                <a:latin typeface="华文楷体" panose="02010600040101010101" pitchFamily="2" charset="-122"/>
                <a:ea typeface="华文楷体" panose="02010600040101010101" pitchFamily="2" charset="-122"/>
              </a:rPr>
              <a:t>在 </a:t>
            </a:r>
            <a:r>
              <a:rPr lang="en-US" altLang="zh-CN" sz="2800" dirty="0">
                <a:solidFill>
                  <a:schemeClr val="bg1"/>
                </a:solidFill>
                <a:latin typeface="华文楷体" panose="02010600040101010101" pitchFamily="2" charset="-122"/>
                <a:ea typeface="华文楷体" panose="02010600040101010101" pitchFamily="2" charset="-122"/>
              </a:rPr>
              <a:t>cannot be used before </a:t>
            </a:r>
            <a:r>
              <a:rPr lang="en-US" altLang="zh-CN" sz="2800" b="1" dirty="0">
                <a:solidFill>
                  <a:schemeClr val="bg1"/>
                </a:solidFill>
                <a:latin typeface="华文楷体" panose="02010600040101010101" pitchFamily="2" charset="-122"/>
                <a:ea typeface="华文楷体" panose="02010600040101010101" pitchFamily="2" charset="-122"/>
              </a:rPr>
              <a:t>the nouns of locality or locality phrases</a:t>
            </a:r>
            <a:r>
              <a:rPr lang="en-US" altLang="zh-CN" sz="2800" dirty="0">
                <a:solidFill>
                  <a:schemeClr val="bg1"/>
                </a:solidFill>
                <a:latin typeface="华文楷体" panose="02010600040101010101" pitchFamily="2" charset="-122"/>
                <a:ea typeface="华文楷体" panose="02010600040101010101" pitchFamily="2" charset="-122"/>
              </a:rPr>
              <a:t> which function as the subject, 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外边有一把椅子。</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在</a:t>
            </a:r>
            <a:r>
              <a:rPr lang="zh-CN" altLang="en-US" sz="2800" dirty="0">
                <a:solidFill>
                  <a:schemeClr val="bg1"/>
                </a:solidFill>
                <a:latin typeface="华文楷体" panose="02010600040101010101" pitchFamily="2" charset="-122"/>
                <a:ea typeface="华文楷体" panose="02010600040101010101" pitchFamily="2" charset="-122"/>
                <a:sym typeface="+mn-ea"/>
              </a:rPr>
              <a:t>外边有一把椅子。</a:t>
            </a:r>
            <a:endParaRPr lang="zh-CN" altLang="en-US" sz="2800" dirty="0">
              <a:solidFill>
                <a:schemeClr val="bg1"/>
              </a:solidFill>
              <a:latin typeface="华文楷体" panose="02010600040101010101" pitchFamily="2" charset="-122"/>
              <a:ea typeface="华文楷体" panose="02010600040101010101" pitchFamily="2" charset="-122"/>
              <a:sym typeface="+mn-ea"/>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房间里有一张桌子。</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在</a:t>
            </a:r>
            <a:r>
              <a:rPr lang="zh-CN" altLang="en-US" sz="2800" dirty="0">
                <a:solidFill>
                  <a:schemeClr val="bg1"/>
                </a:solidFill>
                <a:latin typeface="华文楷体" panose="02010600040101010101" pitchFamily="2" charset="-122"/>
                <a:ea typeface="华文楷体" panose="02010600040101010101" pitchFamily="2" charset="-122"/>
                <a:sym typeface="+mn-ea"/>
              </a:rPr>
              <a:t>房间里有一张桌子</a:t>
            </a:r>
            <a:r>
              <a:rPr lang="zh-CN" altLang="en-US" sz="2800" dirty="0">
                <a:latin typeface="华文楷体" panose="02010600040101010101" pitchFamily="2" charset="-122"/>
                <a:ea typeface="华文楷体" panose="02010600040101010101" pitchFamily="2" charset="-122"/>
                <a:sym typeface="+mn-ea"/>
              </a:rPr>
              <a:t>。</a:t>
            </a:r>
            <a:endParaRPr lang="zh-CN" altLang="en-US" sz="2800" dirty="0">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301490" y="5262245"/>
              <a:ext cx="388620" cy="274320"/>
            </p14:xfrm>
          </p:contentPart>
        </mc:Choice>
        <mc:Fallback xmlns="">
          <p:pic>
            <p:nvPicPr>
              <p:cNvPr id="2" name="墨迹 1"/>
            </p:nvPicPr>
            <p:blipFill>
              <a:blip r:embed="rId2"/>
            </p:blipFill>
            <p:spPr>
              <a:xfrm>
                <a:off x="4301490" y="5262245"/>
                <a:ext cx="388620" cy="2743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278630" y="5227955"/>
              <a:ext cx="411480" cy="342900"/>
            </p14:xfrm>
          </p:contentPart>
        </mc:Choice>
        <mc:Fallback xmlns="">
          <p:pic>
            <p:nvPicPr>
              <p:cNvPr id="3" name="墨迹 2"/>
            </p:nvPicPr>
            <p:blipFill>
              <a:blip r:embed="rId4"/>
            </p:blipFill>
            <p:spPr>
              <a:xfrm>
                <a:off x="4278630" y="5227955"/>
                <a:ext cx="411480" cy="3429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4301490" y="6520815"/>
              <a:ext cx="388620" cy="274320"/>
            </p14:xfrm>
          </p:contentPart>
        </mc:Choice>
        <mc:Fallback xmlns="">
          <p:pic>
            <p:nvPicPr>
              <p:cNvPr id="4" name="墨迹 3"/>
            </p:nvPicPr>
            <p:blipFill>
              <a:blip r:embed="rId2"/>
            </p:blipFill>
            <p:spPr>
              <a:xfrm>
                <a:off x="4301490" y="6520815"/>
                <a:ext cx="388620" cy="2743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278630" y="6486525"/>
              <a:ext cx="411480" cy="342900"/>
            </p14:xfrm>
          </p:contentPart>
        </mc:Choice>
        <mc:Fallback xmlns="">
          <p:pic>
            <p:nvPicPr>
              <p:cNvPr id="5" name="墨迹 4"/>
            </p:nvPicPr>
            <p:blipFill>
              <a:blip r:embed="rId4"/>
            </p:blipFill>
            <p:spPr>
              <a:xfrm>
                <a:off x="4278630" y="6486525"/>
                <a:ext cx="411480" cy="342900"/>
              </a:xfrm>
              <a:prstGeom prst="rect"/>
            </p:spPr>
          </p:pic>
        </mc:Fallback>
      </mc:AlternateContent>
      <p:graphicFrame>
        <p:nvGraphicFramePr>
          <p:cNvPr id="6" name="表格 5"/>
          <p:cNvGraphicFramePr/>
          <p:nvPr>
            <p:custDataLst>
              <p:tags r:id="rId7"/>
            </p:custDataLst>
          </p:nvPr>
        </p:nvGraphicFramePr>
        <p:xfrm>
          <a:off x="845820" y="2238375"/>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a:p>
                  </a:txBody>
                  <a:tcPr/>
                </a:tc>
                <a:tc>
                  <a:txBody>
                    <a:bodyPr/>
                    <a:lstStyle/>
                    <a:p>
                      <a:pPr>
                        <a:buNone/>
                      </a:pPr>
                      <a:r>
                        <a:rPr lang="zh-CN" altLang="en-US"/>
                        <a:t>左</a:t>
                      </a:r>
                      <a:endParaRPr lang="zh-CN" altLang="en-US"/>
                    </a:p>
                  </a:txBody>
                  <a:tcPr/>
                </a:tc>
                <a:tc>
                  <a:txBody>
                    <a:bodyPr/>
                    <a:lstStyle/>
                    <a:p>
                      <a:pPr>
                        <a:buNone/>
                      </a:pPr>
                      <a:r>
                        <a:rPr lang="zh-CN" altLang="en-US"/>
                        <a:t>右</a:t>
                      </a:r>
                      <a:endParaRPr lang="zh-CN" altLang="en-US"/>
                    </a:p>
                  </a:txBody>
                  <a:tcPr/>
                </a:tc>
                <a:tc>
                  <a:txBody>
                    <a:bodyPr/>
                    <a:lstStyle/>
                    <a:p>
                      <a:pPr>
                        <a:buNone/>
                      </a:pPr>
                      <a:r>
                        <a:rPr lang="zh-CN" altLang="en-US"/>
                        <a:t>上</a:t>
                      </a:r>
                      <a:endParaRPr lang="zh-CN" altLang="en-US"/>
                    </a:p>
                  </a:txBody>
                  <a:tcPr/>
                </a:tc>
                <a:tc>
                  <a:txBody>
                    <a:bodyPr/>
                    <a:lstStyle/>
                    <a:p>
                      <a:pPr>
                        <a:buNone/>
                      </a:pPr>
                      <a:r>
                        <a:rPr lang="zh-CN" altLang="en-US"/>
                        <a:t>下</a:t>
                      </a:r>
                      <a:endParaRPr lang="zh-CN" altLang="en-US"/>
                    </a:p>
                  </a:txBody>
                  <a:tcPr/>
                </a:tc>
                <a:tc>
                  <a:txBody>
                    <a:bodyPr/>
                    <a:lstStyle/>
                    <a:p>
                      <a:pPr>
                        <a:buNone/>
                      </a:pPr>
                      <a:r>
                        <a:rPr lang="zh-CN" altLang="en-US"/>
                        <a:t>里</a:t>
                      </a:r>
                      <a:endParaRPr lang="zh-CN" altLang="en-US"/>
                    </a:p>
                  </a:txBody>
                  <a:tcPr/>
                </a:tc>
                <a:tc>
                  <a:txBody>
                    <a:bodyPr/>
                    <a:lstStyle/>
                    <a:p>
                      <a:pPr>
                        <a:buNone/>
                      </a:pPr>
                      <a:r>
                        <a:rPr lang="zh-CN" altLang="en-US"/>
                        <a:t>外</a:t>
                      </a:r>
                      <a:endParaRPr lang="zh-CN" altLang="en-US"/>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a:t>左边</a:t>
                      </a:r>
                      <a:endParaRPr lang="zh-CN" altLang="en-US"/>
                    </a:p>
                  </a:txBody>
                  <a:tcPr/>
                </a:tc>
                <a:tc>
                  <a:txBody>
                    <a:bodyPr/>
                    <a:lstStyle/>
                    <a:p>
                      <a:pPr>
                        <a:buNone/>
                      </a:pPr>
                      <a:r>
                        <a:rPr lang="zh-CN" altLang="en-US"/>
                        <a:t>右边</a:t>
                      </a:r>
                      <a:endParaRPr lang="zh-CN" altLang="en-US"/>
                    </a:p>
                  </a:txBody>
                  <a:tcPr/>
                </a:tc>
                <a:tc>
                  <a:txBody>
                    <a:bodyPr/>
                    <a:lstStyle/>
                    <a:p>
                      <a:pPr>
                        <a:buNone/>
                      </a:pPr>
                      <a:r>
                        <a:rPr lang="zh-CN" altLang="en-US"/>
                        <a:t>上边</a:t>
                      </a:r>
                      <a:endParaRPr lang="zh-CN" altLang="en-US"/>
                    </a:p>
                  </a:txBody>
                  <a:tcPr/>
                </a:tc>
                <a:tc>
                  <a:txBody>
                    <a:bodyPr/>
                    <a:lstStyle/>
                    <a:p>
                      <a:pPr>
                        <a:buNone/>
                      </a:pPr>
                      <a:r>
                        <a:rPr lang="zh-CN" altLang="en-US"/>
                        <a:t>下边</a:t>
                      </a:r>
                      <a:endParaRPr lang="zh-CN" altLang="en-US"/>
                    </a:p>
                  </a:txBody>
                  <a:tcPr/>
                </a:tc>
                <a:tc>
                  <a:txBody>
                    <a:bodyPr/>
                    <a:lstStyle/>
                    <a:p>
                      <a:pPr>
                        <a:buNone/>
                      </a:pPr>
                      <a:r>
                        <a:rPr lang="zh-CN" altLang="en-US"/>
                        <a:t>里边</a:t>
                      </a:r>
                      <a:endParaRPr lang="zh-CN" altLang="en-US"/>
                    </a:p>
                  </a:txBody>
                  <a:tcPr/>
                </a:tc>
                <a:tc>
                  <a:txBody>
                    <a:bodyPr/>
                    <a:lstStyle/>
                    <a:p>
                      <a:pPr>
                        <a:buNone/>
                      </a:pPr>
                      <a:r>
                        <a:rPr lang="zh-CN" altLang="en-US"/>
                        <a:t>外边</a:t>
                      </a:r>
                      <a:endParaRPr lang="zh-CN" altLang="en-US"/>
                    </a:p>
                  </a:txBody>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(2)</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sp>
        <p:nvSpPr>
          <p:cNvPr id="22" name="Text Box 4"/>
          <p:cNvSpPr txBox="1">
            <a:spLocks noChangeArrowheads="1"/>
          </p:cNvSpPr>
          <p:nvPr/>
        </p:nvSpPr>
        <p:spPr bwMode="auto">
          <a:xfrm>
            <a:off x="734060" y="3389630"/>
            <a:ext cx="11035665"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3</a:t>
            </a:r>
            <a:r>
              <a:rPr lang="zh-CN" altLang="en-US" sz="2800" dirty="0">
                <a:solidFill>
                  <a:schemeClr val="bg1"/>
                </a:solidFill>
                <a:latin typeface="华文楷体" panose="02010600040101010101" pitchFamily="2" charset="-122"/>
                <a:ea typeface="华文楷体" panose="02010600040101010101" pitchFamily="2" charset="-122"/>
              </a:rPr>
              <a:t>）</a:t>
            </a:r>
            <a:r>
              <a:rPr lang="en-US" sz="2800" dirty="0">
                <a:solidFill>
                  <a:schemeClr val="bg1"/>
                </a:solidFill>
                <a:latin typeface="华文楷体" panose="02010600040101010101" pitchFamily="2" charset="-122"/>
                <a:ea typeface="华文楷体" panose="02010600040101010101" pitchFamily="2" charset="-122"/>
              </a:rPr>
              <a:t>The usage of </a:t>
            </a:r>
            <a:r>
              <a:rPr lang="zh-CN" altLang="en-US" sz="2800" dirty="0">
                <a:solidFill>
                  <a:schemeClr val="bg1"/>
                </a:solidFill>
                <a:latin typeface="华文楷体" panose="02010600040101010101" pitchFamily="2" charset="-122"/>
                <a:ea typeface="华文楷体" panose="02010600040101010101" pitchFamily="2" charset="-122"/>
              </a:rPr>
              <a:t>里边 </a:t>
            </a:r>
            <a:r>
              <a:rPr lang="en-US" altLang="zh-CN" sz="2800" dirty="0">
                <a:solidFill>
                  <a:schemeClr val="bg1"/>
                </a:solidFill>
                <a:latin typeface="华文楷体" panose="02010600040101010101" pitchFamily="2" charset="-122"/>
                <a:ea typeface="华文楷体" panose="02010600040101010101" pitchFamily="2" charset="-122"/>
              </a:rPr>
              <a:t>and </a:t>
            </a:r>
            <a:r>
              <a:rPr lang="zh-CN" altLang="en-US" sz="2800" dirty="0">
                <a:solidFill>
                  <a:schemeClr val="bg1"/>
                </a:solidFill>
                <a:latin typeface="华文楷体" panose="02010600040101010101" pitchFamily="2" charset="-122"/>
                <a:ea typeface="华文楷体" panose="02010600040101010101" pitchFamily="2" charset="-122"/>
              </a:rPr>
              <a:t>上边：</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里 </a:t>
            </a:r>
            <a:r>
              <a:rPr lang="en-US" altLang="zh-CN" sz="2800" dirty="0">
                <a:solidFill>
                  <a:schemeClr val="bg1"/>
                </a:solidFill>
                <a:latin typeface="华文楷体" panose="02010600040101010101" pitchFamily="2" charset="-122"/>
                <a:ea typeface="华文楷体" panose="02010600040101010101" pitchFamily="2" charset="-122"/>
              </a:rPr>
              <a:t>or  上 is often used when it functions </a:t>
            </a:r>
            <a:r>
              <a:rPr lang="en-US" altLang="zh-CN" sz="2800" b="1" dirty="0">
                <a:solidFill>
                  <a:schemeClr val="bg1"/>
                </a:solidFill>
                <a:latin typeface="华文楷体" panose="02010600040101010101" pitchFamily="2" charset="-122"/>
                <a:ea typeface="华文楷体" panose="02010600040101010101" pitchFamily="2" charset="-122"/>
              </a:rPr>
              <a:t>as the headword preceded by a noun</a:t>
            </a:r>
            <a:r>
              <a:rPr lang="en-US" altLang="zh-CN" sz="2800" dirty="0">
                <a:solidFill>
                  <a:schemeClr val="bg1"/>
                </a:solidFill>
                <a:latin typeface="华文楷体" panose="02010600040101010101" pitchFamily="2" charset="-122"/>
                <a:ea typeface="华文楷体" panose="02010600040101010101" pitchFamily="2" charset="-122"/>
              </a:rPr>
              <a:t>, 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房间里；桌子上；墙上</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p:txBody>
      </p:sp>
      <p:graphicFrame>
        <p:nvGraphicFramePr>
          <p:cNvPr id="6" name="表格 5"/>
          <p:cNvGraphicFramePr/>
          <p:nvPr>
            <p:custDataLst>
              <p:tags r:id="rId1"/>
            </p:custDataLst>
          </p:nvPr>
        </p:nvGraphicFramePr>
        <p:xfrm>
          <a:off x="845820" y="2403475"/>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dirty="0"/>
                    </a:p>
                  </a:txBody>
                  <a:tcPr/>
                </a:tc>
                <a:tc>
                  <a:txBody>
                    <a:bodyPr/>
                    <a:lstStyle/>
                    <a:p>
                      <a:pPr>
                        <a:buNone/>
                      </a:pPr>
                      <a:r>
                        <a:rPr lang="zh-CN" altLang="en-US" dirty="0"/>
                        <a:t>左</a:t>
                      </a:r>
                      <a:endParaRPr lang="zh-CN" altLang="en-US" dirty="0"/>
                    </a:p>
                  </a:txBody>
                  <a:tcPr/>
                </a:tc>
                <a:tc>
                  <a:txBody>
                    <a:bodyPr/>
                    <a:lstStyle/>
                    <a:p>
                      <a:pPr>
                        <a:buNone/>
                      </a:pPr>
                      <a:r>
                        <a:rPr lang="zh-CN" altLang="en-US" dirty="0"/>
                        <a:t>右</a:t>
                      </a:r>
                      <a:endParaRPr lang="zh-CN" altLang="en-US" dirty="0"/>
                    </a:p>
                  </a:txBody>
                  <a:tcPr/>
                </a:tc>
                <a:tc>
                  <a:txBody>
                    <a:bodyPr/>
                    <a:lstStyle/>
                    <a:p>
                      <a:pPr>
                        <a:buNone/>
                      </a:pPr>
                      <a:r>
                        <a:rPr lang="zh-CN" altLang="en-US" dirty="0"/>
                        <a:t>上</a:t>
                      </a:r>
                      <a:endParaRPr lang="zh-CN" altLang="en-US" dirty="0"/>
                    </a:p>
                  </a:txBody>
                  <a:tcPr/>
                </a:tc>
                <a:tc>
                  <a:txBody>
                    <a:bodyPr/>
                    <a:lstStyle/>
                    <a:p>
                      <a:pPr>
                        <a:buNone/>
                      </a:pPr>
                      <a:r>
                        <a:rPr lang="zh-CN" altLang="en-US" dirty="0"/>
                        <a:t>下</a:t>
                      </a:r>
                      <a:endParaRPr lang="zh-CN" altLang="en-US" dirty="0"/>
                    </a:p>
                  </a:txBody>
                  <a:tcPr/>
                </a:tc>
                <a:tc>
                  <a:txBody>
                    <a:bodyPr/>
                    <a:lstStyle/>
                    <a:p>
                      <a:pPr>
                        <a:buNone/>
                      </a:pPr>
                      <a:r>
                        <a:rPr lang="zh-CN" altLang="en-US" dirty="0"/>
                        <a:t>里</a:t>
                      </a:r>
                      <a:endParaRPr lang="zh-CN" altLang="en-US" dirty="0"/>
                    </a:p>
                  </a:txBody>
                  <a:tcPr/>
                </a:tc>
                <a:tc>
                  <a:txBody>
                    <a:bodyPr/>
                    <a:lstStyle/>
                    <a:p>
                      <a:pPr>
                        <a:buNone/>
                      </a:pPr>
                      <a:r>
                        <a:rPr lang="zh-CN" altLang="en-US" dirty="0"/>
                        <a:t>外</a:t>
                      </a:r>
                      <a:endParaRPr lang="zh-CN" altLang="en-US" dirty="0"/>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dirty="0"/>
                        <a:t>左边</a:t>
                      </a:r>
                      <a:endParaRPr lang="zh-CN" altLang="en-US" dirty="0"/>
                    </a:p>
                  </a:txBody>
                  <a:tcPr/>
                </a:tc>
                <a:tc>
                  <a:txBody>
                    <a:bodyPr/>
                    <a:lstStyle/>
                    <a:p>
                      <a:pPr>
                        <a:buNone/>
                      </a:pPr>
                      <a:r>
                        <a:rPr lang="zh-CN" altLang="en-US" dirty="0"/>
                        <a:t>右边</a:t>
                      </a:r>
                      <a:endParaRPr lang="zh-CN" altLang="en-US" dirty="0"/>
                    </a:p>
                  </a:txBody>
                  <a:tcPr/>
                </a:tc>
                <a:tc>
                  <a:txBody>
                    <a:bodyPr/>
                    <a:lstStyle/>
                    <a:p>
                      <a:pPr>
                        <a:buNone/>
                      </a:pPr>
                      <a:r>
                        <a:rPr lang="zh-CN" altLang="en-US" dirty="0"/>
                        <a:t>上边</a:t>
                      </a:r>
                      <a:endParaRPr lang="zh-CN" altLang="en-US" dirty="0"/>
                    </a:p>
                  </a:txBody>
                  <a:tcPr/>
                </a:tc>
                <a:tc>
                  <a:txBody>
                    <a:bodyPr/>
                    <a:lstStyle/>
                    <a:p>
                      <a:pPr>
                        <a:buNone/>
                      </a:pPr>
                      <a:r>
                        <a:rPr lang="zh-CN" altLang="en-US" dirty="0"/>
                        <a:t>下边</a:t>
                      </a:r>
                      <a:endParaRPr lang="zh-CN" altLang="en-US" dirty="0"/>
                    </a:p>
                  </a:txBody>
                  <a:tcPr/>
                </a:tc>
                <a:tc>
                  <a:txBody>
                    <a:bodyPr/>
                    <a:lstStyle/>
                    <a:p>
                      <a:pPr>
                        <a:buNone/>
                      </a:pPr>
                      <a:r>
                        <a:rPr lang="zh-CN" altLang="en-US" dirty="0"/>
                        <a:t>里边</a:t>
                      </a:r>
                      <a:endParaRPr lang="zh-CN" altLang="en-US" dirty="0"/>
                    </a:p>
                  </a:txBody>
                  <a:tcPr/>
                </a:tc>
                <a:tc>
                  <a:txBody>
                    <a:bodyPr/>
                    <a:lstStyle/>
                    <a:p>
                      <a:pPr>
                        <a:buNone/>
                      </a:pPr>
                      <a:r>
                        <a:rPr lang="zh-CN" altLang="en-US" dirty="0"/>
                        <a:t>外边</a:t>
                      </a:r>
                      <a:endParaRPr lang="zh-CN" altLang="en-US" dirty="0"/>
                    </a:p>
                  </a:txBody>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468313" y="4762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zh-CN" altLang="en-US" sz="2400" b="1">
                <a:solidFill>
                  <a:srgbClr val="0070C0"/>
                </a:solidFill>
                <a:latin typeface="宋体" panose="02010600030101010101" pitchFamily="2" charset="-122"/>
              </a:rPr>
              <a:t>语言点  </a:t>
            </a:r>
            <a:r>
              <a:rPr lang="en-US" altLang="zh-CN" sz="2000" b="1">
                <a:solidFill>
                  <a:srgbClr val="0070C0"/>
                </a:solidFill>
                <a:latin typeface="宋体" panose="02010600030101010101" pitchFamily="2" charset="-122"/>
              </a:rPr>
              <a:t>Language Points</a:t>
            </a:r>
            <a:endParaRPr lang="en-US" altLang="zh-CN" sz="2000" b="1">
              <a:solidFill>
                <a:srgbClr val="0070C0"/>
              </a:solidFill>
              <a:latin typeface="宋体" panose="02010600030101010101" pitchFamily="2" charset="-122"/>
            </a:endParaRPr>
          </a:p>
        </p:txBody>
      </p:sp>
      <p:sp>
        <p:nvSpPr>
          <p:cNvPr id="20" name="Text Box 4"/>
          <p:cNvSpPr txBox="1">
            <a:spLocks noChangeArrowheads="1"/>
          </p:cNvSpPr>
          <p:nvPr/>
        </p:nvSpPr>
        <p:spPr bwMode="auto">
          <a:xfrm>
            <a:off x="655320" y="1069975"/>
            <a:ext cx="8915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2. Nouns of locality (2)</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The nouns of locality we learn in this unit are:</a:t>
            </a:r>
            <a:endParaRPr lang="en-US" altLang="zh-CN" sz="2800" dirty="0">
              <a:solidFill>
                <a:schemeClr val="bg1"/>
              </a:solidFill>
              <a:latin typeface="华文楷体" panose="02010600040101010101" pitchFamily="2" charset="-122"/>
              <a:ea typeface="华文楷体" panose="02010600040101010101" pitchFamily="2" charset="-122"/>
            </a:endParaRPr>
          </a:p>
        </p:txBody>
      </p:sp>
      <p:graphicFrame>
        <p:nvGraphicFramePr>
          <p:cNvPr id="21" name="表格 20"/>
          <p:cNvGraphicFramePr/>
          <p:nvPr>
            <p:custDataLst>
              <p:tags r:id="rId1"/>
            </p:custDataLst>
          </p:nvPr>
        </p:nvGraphicFramePr>
        <p:xfrm>
          <a:off x="845820" y="2238375"/>
          <a:ext cx="8534400" cy="76200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gridCol w="1219200"/>
              </a:tblGrid>
              <a:tr h="381000">
                <a:tc>
                  <a:txBody>
                    <a:bodyPr/>
                    <a:lstStyle/>
                    <a:p>
                      <a:pPr>
                        <a:buNone/>
                      </a:pPr>
                      <a:endParaRPr lang="zh-CN" altLang="en-US" dirty="0"/>
                    </a:p>
                  </a:txBody>
                  <a:tcPr/>
                </a:tc>
                <a:tc>
                  <a:txBody>
                    <a:bodyPr/>
                    <a:lstStyle/>
                    <a:p>
                      <a:pPr>
                        <a:buNone/>
                      </a:pPr>
                      <a:r>
                        <a:rPr lang="zh-CN" altLang="en-US" dirty="0"/>
                        <a:t>左</a:t>
                      </a:r>
                      <a:endParaRPr lang="zh-CN" altLang="en-US" dirty="0"/>
                    </a:p>
                  </a:txBody>
                  <a:tcPr/>
                </a:tc>
                <a:tc>
                  <a:txBody>
                    <a:bodyPr/>
                    <a:lstStyle/>
                    <a:p>
                      <a:pPr>
                        <a:buNone/>
                      </a:pPr>
                      <a:r>
                        <a:rPr lang="zh-CN" altLang="en-US" dirty="0"/>
                        <a:t>右</a:t>
                      </a:r>
                      <a:endParaRPr lang="zh-CN" altLang="en-US" dirty="0"/>
                    </a:p>
                  </a:txBody>
                  <a:tcPr/>
                </a:tc>
                <a:tc>
                  <a:txBody>
                    <a:bodyPr/>
                    <a:lstStyle/>
                    <a:p>
                      <a:pPr>
                        <a:buNone/>
                      </a:pPr>
                      <a:r>
                        <a:rPr lang="zh-CN" altLang="en-US" dirty="0"/>
                        <a:t>上</a:t>
                      </a:r>
                      <a:endParaRPr lang="zh-CN" altLang="en-US" dirty="0"/>
                    </a:p>
                  </a:txBody>
                  <a:tcPr/>
                </a:tc>
                <a:tc>
                  <a:txBody>
                    <a:bodyPr/>
                    <a:lstStyle/>
                    <a:p>
                      <a:pPr>
                        <a:buNone/>
                      </a:pPr>
                      <a:r>
                        <a:rPr lang="zh-CN" altLang="en-US" dirty="0"/>
                        <a:t>下</a:t>
                      </a:r>
                      <a:endParaRPr lang="zh-CN" altLang="en-US" dirty="0"/>
                    </a:p>
                  </a:txBody>
                  <a:tcPr/>
                </a:tc>
                <a:tc>
                  <a:txBody>
                    <a:bodyPr/>
                    <a:lstStyle/>
                    <a:p>
                      <a:pPr>
                        <a:buNone/>
                      </a:pPr>
                      <a:r>
                        <a:rPr lang="zh-CN" altLang="en-US" dirty="0"/>
                        <a:t>里</a:t>
                      </a:r>
                      <a:endParaRPr lang="zh-CN" altLang="en-US" dirty="0"/>
                    </a:p>
                  </a:txBody>
                  <a:tcPr/>
                </a:tc>
                <a:tc>
                  <a:txBody>
                    <a:bodyPr/>
                    <a:lstStyle/>
                    <a:p>
                      <a:pPr>
                        <a:buNone/>
                      </a:pPr>
                      <a:r>
                        <a:rPr lang="zh-CN" altLang="en-US" dirty="0"/>
                        <a:t>外</a:t>
                      </a:r>
                      <a:endParaRPr lang="zh-CN" altLang="en-US" dirty="0"/>
                    </a:p>
                  </a:txBody>
                  <a:tcPr/>
                </a:tc>
              </a:tr>
              <a:tr h="381000">
                <a:tc>
                  <a:txBody>
                    <a:bodyPr/>
                    <a:lstStyle/>
                    <a:p>
                      <a:pPr>
                        <a:buNone/>
                      </a:pPr>
                      <a:r>
                        <a:rPr lang="en-US" altLang="zh-CN"/>
                        <a:t>X</a:t>
                      </a:r>
                      <a:r>
                        <a:rPr lang="zh-CN" altLang="en-US"/>
                        <a:t>边</a:t>
                      </a:r>
                      <a:endParaRPr lang="zh-CN" altLang="en-US"/>
                    </a:p>
                  </a:txBody>
                  <a:tcPr/>
                </a:tc>
                <a:tc>
                  <a:txBody>
                    <a:bodyPr/>
                    <a:lstStyle/>
                    <a:p>
                      <a:pPr>
                        <a:buNone/>
                      </a:pPr>
                      <a:r>
                        <a:rPr lang="zh-CN" altLang="en-US" dirty="0"/>
                        <a:t>左边</a:t>
                      </a:r>
                      <a:endParaRPr lang="zh-CN" altLang="en-US" dirty="0"/>
                    </a:p>
                  </a:txBody>
                  <a:tcPr/>
                </a:tc>
                <a:tc>
                  <a:txBody>
                    <a:bodyPr/>
                    <a:lstStyle/>
                    <a:p>
                      <a:pPr>
                        <a:buNone/>
                      </a:pPr>
                      <a:r>
                        <a:rPr lang="zh-CN" altLang="en-US" dirty="0"/>
                        <a:t>右边</a:t>
                      </a:r>
                      <a:endParaRPr lang="zh-CN" altLang="en-US" dirty="0"/>
                    </a:p>
                  </a:txBody>
                  <a:tcPr/>
                </a:tc>
                <a:tc>
                  <a:txBody>
                    <a:bodyPr/>
                    <a:lstStyle/>
                    <a:p>
                      <a:pPr>
                        <a:buNone/>
                      </a:pPr>
                      <a:r>
                        <a:rPr lang="zh-CN" altLang="en-US" dirty="0"/>
                        <a:t>上边</a:t>
                      </a:r>
                      <a:endParaRPr lang="zh-CN" altLang="en-US" dirty="0"/>
                    </a:p>
                  </a:txBody>
                  <a:tcPr/>
                </a:tc>
                <a:tc>
                  <a:txBody>
                    <a:bodyPr/>
                    <a:lstStyle/>
                    <a:p>
                      <a:pPr>
                        <a:buNone/>
                      </a:pPr>
                      <a:r>
                        <a:rPr lang="zh-CN" altLang="en-US" dirty="0"/>
                        <a:t>下边</a:t>
                      </a:r>
                      <a:endParaRPr lang="zh-CN" altLang="en-US" dirty="0"/>
                    </a:p>
                  </a:txBody>
                  <a:tcPr/>
                </a:tc>
                <a:tc>
                  <a:txBody>
                    <a:bodyPr/>
                    <a:lstStyle/>
                    <a:p>
                      <a:pPr>
                        <a:buNone/>
                      </a:pPr>
                      <a:r>
                        <a:rPr lang="zh-CN" altLang="en-US" dirty="0"/>
                        <a:t>里边</a:t>
                      </a:r>
                      <a:endParaRPr lang="zh-CN" altLang="en-US" dirty="0"/>
                    </a:p>
                  </a:txBody>
                  <a:tcPr/>
                </a:tc>
                <a:tc>
                  <a:txBody>
                    <a:bodyPr/>
                    <a:lstStyle/>
                    <a:p>
                      <a:pPr>
                        <a:buNone/>
                      </a:pPr>
                      <a:r>
                        <a:rPr lang="zh-CN" altLang="en-US" dirty="0"/>
                        <a:t>外边</a:t>
                      </a:r>
                      <a:endParaRPr lang="zh-CN" altLang="en-US" dirty="0"/>
                    </a:p>
                  </a:txBody>
                  <a:tcPr/>
                </a:tc>
              </a:tr>
            </a:tbl>
          </a:graphicData>
        </a:graphic>
      </p:graphicFrame>
      <p:sp>
        <p:nvSpPr>
          <p:cNvPr id="22" name="Text Box 4"/>
          <p:cNvSpPr txBox="1">
            <a:spLocks noChangeArrowheads="1"/>
          </p:cNvSpPr>
          <p:nvPr/>
        </p:nvSpPr>
        <p:spPr bwMode="auto">
          <a:xfrm>
            <a:off x="734060" y="3389630"/>
            <a:ext cx="11035665" cy="547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50000"/>
              </a:spcBef>
            </a:pPr>
            <a:r>
              <a:rPr lang="en-US" altLang="zh-CN" sz="2800" dirty="0">
                <a:solidFill>
                  <a:schemeClr val="bg1"/>
                </a:solidFill>
                <a:latin typeface="华文楷体" panose="02010600040101010101" pitchFamily="2" charset="-122"/>
                <a:ea typeface="华文楷体" panose="02010600040101010101" pitchFamily="2" charset="-122"/>
              </a:rPr>
              <a:t>3</a:t>
            </a:r>
            <a:r>
              <a:rPr lang="zh-CN" altLang="en-US" sz="2800" dirty="0">
                <a:solidFill>
                  <a:schemeClr val="bg1"/>
                </a:solidFill>
                <a:latin typeface="华文楷体" panose="02010600040101010101" pitchFamily="2" charset="-122"/>
                <a:ea typeface="华文楷体" panose="02010600040101010101" pitchFamily="2" charset="-122"/>
              </a:rPr>
              <a:t>）</a:t>
            </a:r>
            <a:r>
              <a:rPr lang="en-US" sz="2800" dirty="0">
                <a:solidFill>
                  <a:schemeClr val="bg1"/>
                </a:solidFill>
                <a:latin typeface="华文楷体" panose="02010600040101010101" pitchFamily="2" charset="-122"/>
                <a:ea typeface="华文楷体" panose="02010600040101010101" pitchFamily="2" charset="-122"/>
              </a:rPr>
              <a:t>The usage of </a:t>
            </a:r>
            <a:r>
              <a:rPr lang="zh-CN" altLang="en-US" sz="2800" dirty="0">
                <a:solidFill>
                  <a:schemeClr val="bg1"/>
                </a:solidFill>
                <a:latin typeface="华文楷体" panose="02010600040101010101" pitchFamily="2" charset="-122"/>
                <a:ea typeface="华文楷体" panose="02010600040101010101" pitchFamily="2" charset="-122"/>
              </a:rPr>
              <a:t>里边 </a:t>
            </a:r>
            <a:r>
              <a:rPr lang="en-US" altLang="zh-CN" sz="2800" dirty="0">
                <a:solidFill>
                  <a:schemeClr val="bg1"/>
                </a:solidFill>
                <a:latin typeface="华文楷体" panose="02010600040101010101" pitchFamily="2" charset="-122"/>
                <a:ea typeface="华文楷体" panose="02010600040101010101" pitchFamily="2" charset="-122"/>
              </a:rPr>
              <a:t>and </a:t>
            </a:r>
            <a:r>
              <a:rPr lang="zh-CN" altLang="en-US" sz="2800" dirty="0">
                <a:solidFill>
                  <a:schemeClr val="bg1"/>
                </a:solidFill>
                <a:latin typeface="华文楷体" panose="02010600040101010101" pitchFamily="2" charset="-122"/>
                <a:ea typeface="华文楷体" panose="02010600040101010101" pitchFamily="2" charset="-122"/>
              </a:rPr>
              <a:t>上边：</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里 </a:t>
            </a:r>
            <a:r>
              <a:rPr lang="en-US" sz="2800" dirty="0">
                <a:solidFill>
                  <a:schemeClr val="bg1"/>
                </a:solidFill>
                <a:latin typeface="华文楷体" panose="02010600040101010101" pitchFamily="2" charset="-122"/>
                <a:ea typeface="华文楷体" panose="02010600040101010101" pitchFamily="2" charset="-122"/>
              </a:rPr>
              <a:t>can be used after a noun indicating </a:t>
            </a:r>
            <a:r>
              <a:rPr lang="en-US" sz="2800" b="1" dirty="0">
                <a:solidFill>
                  <a:schemeClr val="bg1"/>
                </a:solidFill>
                <a:latin typeface="华文楷体" panose="02010600040101010101" pitchFamily="2" charset="-122"/>
                <a:ea typeface="华文楷体" panose="02010600040101010101" pitchFamily="2" charset="-122"/>
              </a:rPr>
              <a:t>a common place</a:t>
            </a:r>
            <a:r>
              <a:rPr lang="en-US" sz="2800" dirty="0">
                <a:solidFill>
                  <a:schemeClr val="bg1"/>
                </a:solidFill>
                <a:latin typeface="华文楷体" panose="02010600040101010101" pitchFamily="2" charset="-122"/>
                <a:ea typeface="华文楷体" panose="02010600040101010101" pitchFamily="2" charset="-122"/>
              </a:rPr>
              <a:t>, but it </a:t>
            </a:r>
            <a:r>
              <a:rPr lang="en-US" sz="2800" b="1" dirty="0">
                <a:solidFill>
                  <a:schemeClr val="bg1"/>
                </a:solidFill>
                <a:latin typeface="华文楷体" panose="02010600040101010101" pitchFamily="2" charset="-122"/>
                <a:ea typeface="华文楷体" panose="02010600040101010101" pitchFamily="2" charset="-122"/>
              </a:rPr>
              <a:t>cannot be put after the name of a country or a place</a:t>
            </a:r>
            <a:r>
              <a:rPr lang="en-US" sz="2800" dirty="0">
                <a:solidFill>
                  <a:schemeClr val="bg1"/>
                </a:solidFill>
                <a:latin typeface="华文楷体" panose="02010600040101010101" pitchFamily="2" charset="-122"/>
                <a:ea typeface="华文楷体" panose="02010600040101010101" pitchFamily="2" charset="-122"/>
              </a:rPr>
              <a:t>, e.g., </a:t>
            </a:r>
            <a:endParaRPr lang="en-US" altLang="zh-CN"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房间里</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中国里</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r>
              <a:rPr lang="zh-CN" altLang="en-US" sz="2800" dirty="0">
                <a:solidFill>
                  <a:schemeClr val="bg1"/>
                </a:solidFill>
                <a:latin typeface="华文楷体" panose="02010600040101010101" pitchFamily="2" charset="-122"/>
                <a:ea typeface="华文楷体" panose="02010600040101010101" pitchFamily="2" charset="-122"/>
              </a:rPr>
              <a:t>北京里</a:t>
            </a:r>
            <a:endParaRPr lang="zh-CN" altLang="en-US" sz="2800" dirty="0">
              <a:solidFill>
                <a:schemeClr val="bg1"/>
              </a:solidFill>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a:p>
            <a:pPr>
              <a:spcBef>
                <a:spcPct val="50000"/>
              </a:spcBef>
            </a:pPr>
            <a:endParaRPr lang="zh-CN" altLang="en-US" sz="2800" dirty="0">
              <a:latin typeface="华文楷体" panose="02010600040101010101" pitchFamily="2" charset="-122"/>
              <a:ea typeface="华文楷体" panose="02010600040101010101" pitchFamily="2" charset="-122"/>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2148205" y="5894705"/>
              <a:ext cx="388620" cy="274320"/>
            </p14:xfrm>
          </p:contentPart>
        </mc:Choice>
        <mc:Fallback xmlns="">
          <p:pic>
            <p:nvPicPr>
              <p:cNvPr id="2" name="墨迹 1"/>
            </p:nvPicPr>
            <p:blipFill>
              <a:blip r:embed="rId3"/>
            </p:blipFill>
            <p:spPr>
              <a:xfrm>
                <a:off x="2148205" y="5894705"/>
                <a:ext cx="388620" cy="2743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125345" y="5860415"/>
              <a:ext cx="411480" cy="342900"/>
            </p14:xfrm>
          </p:contentPart>
        </mc:Choice>
        <mc:Fallback xmlns="">
          <p:pic>
            <p:nvPicPr>
              <p:cNvPr id="3" name="墨迹 2"/>
            </p:nvPicPr>
            <p:blipFill>
              <a:blip r:embed="rId5"/>
            </p:blipFill>
            <p:spPr>
              <a:xfrm>
                <a:off x="2125345" y="5860415"/>
                <a:ext cx="411480" cy="3429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2148205" y="6490970"/>
              <a:ext cx="388620" cy="274320"/>
            </p14:xfrm>
          </p:contentPart>
        </mc:Choice>
        <mc:Fallback xmlns="">
          <p:pic>
            <p:nvPicPr>
              <p:cNvPr id="4" name="墨迹 3"/>
            </p:nvPicPr>
            <p:blipFill>
              <a:blip r:embed="rId3"/>
            </p:blipFill>
            <p:spPr>
              <a:xfrm>
                <a:off x="2148205" y="6490970"/>
                <a:ext cx="388620" cy="2743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2125345" y="6456680"/>
              <a:ext cx="411480" cy="342900"/>
            </p14:xfrm>
          </p:contentPart>
        </mc:Choice>
        <mc:Fallback xmlns="">
          <p:pic>
            <p:nvPicPr>
              <p:cNvPr id="5" name="墨迹 4"/>
            </p:nvPicPr>
            <p:blipFill>
              <a:blip r:embed="rId5"/>
            </p:blipFill>
            <p:spPr>
              <a:xfrm>
                <a:off x="2125345" y="6456680"/>
                <a:ext cx="411480" cy="342900"/>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12221" y="1010741"/>
            <a:ext cx="1108551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nSpc>
                <a:spcPct val="130000"/>
              </a:lnSpc>
              <a:spcBef>
                <a:spcPct val="50000"/>
              </a:spcBef>
            </a:pPr>
            <a:r>
              <a:rPr lang="en-US" altLang="zh-CN" sz="4000" dirty="0">
                <a:latin typeface="华文楷体" panose="02010600040101010101" pitchFamily="2" charset="-122"/>
                <a:ea typeface="华文楷体" panose="02010600040101010101" pitchFamily="2" charset="-122"/>
              </a:rPr>
              <a:t>     </a:t>
            </a:r>
            <a:r>
              <a:rPr lang="zh-CN" altLang="en-US" sz="4000" dirty="0">
                <a:solidFill>
                  <a:schemeClr val="bg1"/>
                </a:solidFill>
                <a:latin typeface="华文楷体" panose="02010600040101010101" pitchFamily="2" charset="-122"/>
                <a:ea typeface="华文楷体" panose="02010600040101010101" pitchFamily="2" charset="-122"/>
              </a:rPr>
              <a:t>这是我和大卫的房间。房间里</a:t>
            </a:r>
            <a:r>
              <a:rPr lang="zh-CN" altLang="en-US" sz="4000" dirty="0">
                <a:solidFill>
                  <a:srgbClr val="C00000"/>
                </a:solidFill>
                <a:latin typeface="华文楷体" panose="02010600040101010101" pitchFamily="2" charset="-122"/>
                <a:ea typeface="华文楷体" panose="02010600040101010101" pitchFamily="2" charset="-122"/>
              </a:rPr>
              <a:t>有</a:t>
            </a:r>
            <a:r>
              <a:rPr lang="zh-CN" altLang="en-US" sz="4000" dirty="0">
                <a:solidFill>
                  <a:schemeClr val="bg1"/>
                </a:solidFill>
                <a:latin typeface="华文楷体" panose="02010600040101010101" pitchFamily="2" charset="-122"/>
                <a:ea typeface="华文楷体" panose="02010600040101010101" pitchFamily="2" charset="-122"/>
              </a:rPr>
              <a:t>床、桌子、椅子、书架和柜子。我的床</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左边，大卫的床</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右边。我们的桌子</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床旁边。我的桌子上</a:t>
            </a:r>
            <a:r>
              <a:rPr lang="zh-CN" altLang="en-US" sz="4000" dirty="0">
                <a:solidFill>
                  <a:srgbClr val="C00000"/>
                </a:solidFill>
                <a:latin typeface="华文楷体" panose="02010600040101010101" pitchFamily="2" charset="-122"/>
                <a:ea typeface="华文楷体" panose="02010600040101010101" pitchFamily="2" charset="-122"/>
              </a:rPr>
              <a:t>有</a:t>
            </a:r>
            <a:r>
              <a:rPr lang="zh-CN" altLang="en-US" sz="4000" dirty="0">
                <a:solidFill>
                  <a:schemeClr val="bg1"/>
                </a:solidFill>
                <a:latin typeface="华文楷体" panose="02010600040101010101" pitchFamily="2" charset="-122"/>
                <a:ea typeface="华文楷体" panose="02010600040101010101" pitchFamily="2" charset="-122"/>
              </a:rPr>
              <a:t>书、本子和笔。大卫的桌子上</a:t>
            </a:r>
            <a:r>
              <a:rPr lang="zh-CN" altLang="en-US" sz="4000" dirty="0">
                <a:solidFill>
                  <a:srgbClr val="C00000"/>
                </a:solidFill>
                <a:latin typeface="华文楷体" panose="02010600040101010101" pitchFamily="2" charset="-122"/>
                <a:ea typeface="华文楷体" panose="02010600040101010101" pitchFamily="2" charset="-122"/>
              </a:rPr>
              <a:t>没有</a:t>
            </a:r>
            <a:r>
              <a:rPr lang="zh-CN" altLang="en-US" sz="4000" dirty="0">
                <a:solidFill>
                  <a:schemeClr val="bg1"/>
                </a:solidFill>
                <a:latin typeface="华文楷体" panose="02010600040101010101" pitchFamily="2" charset="-122"/>
                <a:ea typeface="华文楷体" panose="02010600040101010101" pitchFamily="2" charset="-122"/>
              </a:rPr>
              <a:t>书。大卫的书</a:t>
            </a:r>
            <a:r>
              <a:rPr lang="zh-CN" altLang="en-US" sz="4000" dirty="0">
                <a:solidFill>
                  <a:srgbClr val="C00000"/>
                </a:solidFill>
                <a:latin typeface="华文楷体" panose="02010600040101010101" pitchFamily="2" charset="-122"/>
                <a:ea typeface="华文楷体" panose="02010600040101010101" pitchFamily="2" charset="-122"/>
              </a:rPr>
              <a:t>呢</a:t>
            </a:r>
            <a:r>
              <a:rPr lang="zh-CN" altLang="en-US" sz="4000" dirty="0">
                <a:solidFill>
                  <a:schemeClr val="bg1"/>
                </a:solidFill>
                <a:latin typeface="华文楷体" panose="02010600040101010101" pitchFamily="2" charset="-122"/>
                <a:ea typeface="华文楷体" panose="02010600040101010101" pitchFamily="2" charset="-122"/>
              </a:rPr>
              <a:t>？都</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书架上。汉语书</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上边，英语书</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下边，词典</a:t>
            </a:r>
            <a:r>
              <a:rPr lang="zh-CN" altLang="en-US" sz="4000" dirty="0">
                <a:solidFill>
                  <a:srgbClr val="C00000"/>
                </a:solidFill>
                <a:latin typeface="华文楷体" panose="02010600040101010101" pitchFamily="2" charset="-122"/>
                <a:ea typeface="华文楷体" panose="02010600040101010101" pitchFamily="2" charset="-122"/>
              </a:rPr>
              <a:t>在</a:t>
            </a:r>
            <a:r>
              <a:rPr lang="zh-CN" altLang="en-US" sz="4000" dirty="0">
                <a:solidFill>
                  <a:schemeClr val="bg1"/>
                </a:solidFill>
                <a:latin typeface="华文楷体" panose="02010600040101010101" pitchFamily="2" charset="-122"/>
                <a:ea typeface="华文楷体" panose="02010600040101010101" pitchFamily="2" charset="-122"/>
              </a:rPr>
              <a:t>中间。</a:t>
            </a:r>
            <a:endParaRPr lang="zh-CN" altLang="en-US" sz="40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1535" y="1262866"/>
            <a:ext cx="8825658" cy="3329581"/>
          </a:xfrm>
        </p:spPr>
        <p:txBody>
          <a:bodyPr/>
          <a:lstStyle/>
          <a:p>
            <a:pPr algn="ctr"/>
            <a:r>
              <a:rPr lang="zh-CN" altLang="en-US" dirty="0">
                <a:solidFill>
                  <a:schemeClr val="bg1"/>
                </a:solidFill>
                <a:latin typeface="华文新魏" panose="02010800040101010101" pitchFamily="2" charset="-122"/>
                <a:ea typeface="华文新魏" panose="02010800040101010101" pitchFamily="2" charset="-122"/>
              </a:rPr>
              <a:t>第八课</a:t>
            </a:r>
            <a:br>
              <a:rPr lang="en-US" altLang="zh-CN" dirty="0">
                <a:solidFill>
                  <a:schemeClr val="bg1"/>
                </a:solidFill>
                <a:latin typeface="华文新魏" panose="02010800040101010101" pitchFamily="2" charset="-122"/>
                <a:ea typeface="华文新魏" panose="02010800040101010101" pitchFamily="2" charset="-122"/>
              </a:rPr>
            </a:br>
            <a:r>
              <a:rPr lang="zh-CN" altLang="en-US" dirty="0">
                <a:solidFill>
                  <a:schemeClr val="bg1"/>
                </a:solidFill>
                <a:latin typeface="华文新魏" panose="02010800040101010101" pitchFamily="2" charset="-122"/>
                <a:ea typeface="华文新魏" panose="02010800040101010101" pitchFamily="2" charset="-122"/>
              </a:rPr>
              <a:t>墙上有一张地图</a:t>
            </a:r>
            <a:endParaRPr lang="zh-CN" altLang="en-US" dirty="0">
              <a:solidFill>
                <a:schemeClr val="bg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1733" y="609600"/>
            <a:ext cx="11023599" cy="5638799"/>
          </a:xfrm>
        </p:spPr>
        <p:txBody>
          <a:bodyPr>
            <a:normAutofit fontScale="85000" lnSpcReduction="10000"/>
          </a:bodyPr>
          <a:lstStyle/>
          <a:p>
            <a:pPr>
              <a:lnSpc>
                <a:spcPct val="200000"/>
              </a:lnSpc>
            </a:pPr>
            <a:r>
              <a:rPr lang="en-US" altLang="zh-CN" sz="3200" dirty="0">
                <a:solidFill>
                  <a:schemeClr val="bg1"/>
                </a:solidFill>
                <a:latin typeface="Segoe UI Semibold" panose="020B0702040204020203" pitchFamily="34" charset="0"/>
                <a:cs typeface="Segoe UI Semibold" panose="020B0702040204020203" pitchFamily="34" charset="0"/>
              </a:rPr>
              <a:t>This is the</a:t>
            </a:r>
            <a:r>
              <a:rPr lang="zh-CN" altLang="en-US" sz="3200" dirty="0">
                <a:solidFill>
                  <a:schemeClr val="bg1"/>
                </a:solidFill>
                <a:latin typeface="Segoe UI Semibold" panose="020B0702040204020203" pitchFamily="34" charset="0"/>
                <a:cs typeface="Segoe UI Semibold" panose="020B0702040204020203" pitchFamily="34" charset="0"/>
              </a:rPr>
              <a:t> </a:t>
            </a:r>
            <a:r>
              <a:rPr lang="en-US" altLang="zh-CN" sz="3200" dirty="0">
                <a:solidFill>
                  <a:schemeClr val="bg1"/>
                </a:solidFill>
                <a:latin typeface="Segoe UI Semibold" panose="020B0702040204020203" pitchFamily="34" charset="0"/>
                <a:cs typeface="Segoe UI Semibold" panose="020B0702040204020203" pitchFamily="34" charset="0"/>
              </a:rPr>
              <a:t>room</a:t>
            </a:r>
            <a:r>
              <a:rPr lang="zh-CN" altLang="en-US" sz="3200" dirty="0">
                <a:solidFill>
                  <a:schemeClr val="bg1"/>
                </a:solidFill>
                <a:latin typeface="Segoe UI Semibold" panose="020B0702040204020203" pitchFamily="34" charset="0"/>
                <a:cs typeface="Segoe UI Semibold" panose="020B0702040204020203" pitchFamily="34" charset="0"/>
              </a:rPr>
              <a:t> </a:t>
            </a:r>
            <a:r>
              <a:rPr lang="en-US" altLang="zh-CN" sz="3200" dirty="0">
                <a:solidFill>
                  <a:schemeClr val="bg1"/>
                </a:solidFill>
                <a:latin typeface="Segoe UI Semibold" panose="020B0702040204020203" pitchFamily="34" charset="0"/>
                <a:cs typeface="Segoe UI Semibold" panose="020B0702040204020203" pitchFamily="34" charset="0"/>
              </a:rPr>
              <a:t>of</a:t>
            </a:r>
            <a:r>
              <a:rPr lang="zh-CN" altLang="en-US" sz="3200" dirty="0">
                <a:solidFill>
                  <a:schemeClr val="bg1"/>
                </a:solidFill>
                <a:latin typeface="Segoe UI Semibold" panose="020B0702040204020203" pitchFamily="34" charset="0"/>
                <a:cs typeface="Segoe UI Semibold" panose="020B0702040204020203" pitchFamily="34" charset="0"/>
              </a:rPr>
              <a:t> </a:t>
            </a:r>
            <a:r>
              <a:rPr lang="en-US" altLang="zh-CN" sz="3200" dirty="0">
                <a:solidFill>
                  <a:schemeClr val="bg1"/>
                </a:solidFill>
                <a:latin typeface="Segoe UI Semibold" panose="020B0702040204020203" pitchFamily="34" charset="0"/>
                <a:cs typeface="Segoe UI Semibold" panose="020B0702040204020203" pitchFamily="34" charset="0"/>
              </a:rPr>
              <a:t>David</a:t>
            </a:r>
            <a:r>
              <a:rPr lang="zh-CN" altLang="en-US" sz="3200" dirty="0">
                <a:solidFill>
                  <a:schemeClr val="bg1"/>
                </a:solidFill>
                <a:latin typeface="Segoe UI Semibold" panose="020B0702040204020203" pitchFamily="34" charset="0"/>
                <a:cs typeface="Segoe UI Semibold" panose="020B0702040204020203" pitchFamily="34" charset="0"/>
              </a:rPr>
              <a:t> </a:t>
            </a:r>
            <a:r>
              <a:rPr lang="en-US" altLang="zh-CN" sz="3200" dirty="0">
                <a:solidFill>
                  <a:schemeClr val="bg1"/>
                </a:solidFill>
                <a:latin typeface="Segoe UI Semibold" panose="020B0702040204020203" pitchFamily="34" charset="0"/>
                <a:cs typeface="Segoe UI Semibold" panose="020B0702040204020203" pitchFamily="34" charset="0"/>
              </a:rPr>
              <a:t>and</a:t>
            </a:r>
            <a:r>
              <a:rPr lang="zh-CN" altLang="en-US" sz="3200" dirty="0">
                <a:solidFill>
                  <a:schemeClr val="bg1"/>
                </a:solidFill>
                <a:latin typeface="Segoe UI Semibold" panose="020B0702040204020203" pitchFamily="34" charset="0"/>
                <a:cs typeface="Segoe UI Semibold" panose="020B0702040204020203" pitchFamily="34" charset="0"/>
              </a:rPr>
              <a:t> </a:t>
            </a:r>
            <a:r>
              <a:rPr lang="en-US" altLang="zh-CN" sz="3200" dirty="0">
                <a:solidFill>
                  <a:schemeClr val="bg1"/>
                </a:solidFill>
                <a:latin typeface="Segoe UI Semibold" panose="020B0702040204020203" pitchFamily="34" charset="0"/>
                <a:cs typeface="Segoe UI Semibold" panose="020B0702040204020203" pitchFamily="34" charset="0"/>
              </a:rPr>
              <a:t>me. There are beds, tables, chairs, bookshelves and cabinets in the room. My bed is on the left and David's bed is on the right. Our table is beside the bed. I have books, exercise books and pens on my desk. There are no books on David's table. Where are David's books? They are on the shelf. The Chinese book is on the top, the English book at the bottom, and the dictionary is in the middle.</a:t>
            </a:r>
            <a:endParaRPr lang="zh-CN" altLang="en-US" sz="3200" dirty="0">
              <a:solidFill>
                <a:schemeClr val="bg1"/>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Group 41"/>
          <p:cNvGrpSpPr/>
          <p:nvPr/>
        </p:nvGrpSpPr>
        <p:grpSpPr>
          <a:xfrm>
            <a:off x="1482090" y="733425"/>
            <a:ext cx="8518525" cy="5947410"/>
            <a:chOff x="612" y="522"/>
            <a:chExt cx="4885" cy="3409"/>
          </a:xfrm>
        </p:grpSpPr>
        <p:pic>
          <p:nvPicPr>
            <p:cNvPr id="26627" name="Picture 32" descr="L08-02"/>
            <p:cNvPicPr>
              <a:picLocks noChangeAspect="1"/>
            </p:cNvPicPr>
            <p:nvPr/>
          </p:nvPicPr>
          <p:blipFill>
            <a:blip r:embed="rId1"/>
            <a:stretch>
              <a:fillRect/>
            </a:stretch>
          </p:blipFill>
          <p:spPr>
            <a:xfrm>
              <a:off x="1066" y="528"/>
              <a:ext cx="3583" cy="2691"/>
            </a:xfrm>
            <a:prstGeom prst="rect">
              <a:avLst/>
            </a:prstGeom>
            <a:noFill/>
            <a:ln w="38100" cap="flat" cmpd="sng">
              <a:solidFill>
                <a:srgbClr val="FF9999"/>
              </a:solidFill>
              <a:prstDash val="solid"/>
              <a:miter/>
              <a:headEnd type="none" w="med" len="med"/>
              <a:tailEnd type="none" w="med" len="med"/>
            </a:ln>
          </p:spPr>
        </p:pic>
        <p:pic>
          <p:nvPicPr>
            <p:cNvPr id="26628" name="Picture 33" descr="大卫"/>
            <p:cNvPicPr>
              <a:picLocks noChangeAspect="1"/>
            </p:cNvPicPr>
            <p:nvPr/>
          </p:nvPicPr>
          <p:blipFill>
            <a:blip r:embed="rId2"/>
            <a:stretch>
              <a:fillRect/>
            </a:stretch>
          </p:blipFill>
          <p:spPr>
            <a:xfrm>
              <a:off x="4788" y="3251"/>
              <a:ext cx="315" cy="633"/>
            </a:xfrm>
            <a:prstGeom prst="rect">
              <a:avLst/>
            </a:prstGeom>
            <a:noFill/>
            <a:ln w="9525">
              <a:noFill/>
            </a:ln>
          </p:spPr>
        </p:pic>
        <p:pic>
          <p:nvPicPr>
            <p:cNvPr id="26629" name="Picture 34" descr="马丁"/>
            <p:cNvPicPr>
              <a:picLocks noChangeAspect="1"/>
            </p:cNvPicPr>
            <p:nvPr/>
          </p:nvPicPr>
          <p:blipFill>
            <a:blip r:embed="rId3"/>
            <a:stretch>
              <a:fillRect/>
            </a:stretch>
          </p:blipFill>
          <p:spPr>
            <a:xfrm>
              <a:off x="612" y="3249"/>
              <a:ext cx="313" cy="682"/>
            </a:xfrm>
            <a:prstGeom prst="rect">
              <a:avLst/>
            </a:prstGeom>
            <a:noFill/>
            <a:ln w="9525">
              <a:noFill/>
            </a:ln>
          </p:spPr>
        </p:pic>
        <p:sp>
          <p:nvSpPr>
            <p:cNvPr id="26630" name="AutoShape 35"/>
            <p:cNvSpPr/>
            <p:nvPr/>
          </p:nvSpPr>
          <p:spPr>
            <a:xfrm>
              <a:off x="4921" y="522"/>
              <a:ext cx="576" cy="300"/>
            </a:xfrm>
            <a:prstGeom prst="borderCallout1">
              <a:avLst>
                <a:gd name="adj1" fmla="val 24000"/>
                <a:gd name="adj2" fmla="val -8333"/>
                <a:gd name="adj3" fmla="val 39333"/>
                <a:gd name="adj4" fmla="val -47745"/>
              </a:avLst>
            </a:prstGeom>
            <a:noFill/>
            <a:ln w="9525" cap="rnd" cmpd="sng">
              <a:solidFill>
                <a:schemeClr val="tx2"/>
              </a:solidFill>
              <a:prstDash val="sysDot"/>
              <a:miter/>
              <a:headEnd type="none" w="med" len="med"/>
              <a:tailEnd type="none" w="med" len="med"/>
            </a:ln>
          </p:spPr>
          <p:txBody>
            <a:bodyPr/>
            <a:lstStyle/>
            <a:p>
              <a:pPr algn="ctr"/>
              <a:r>
                <a:rPr lang="zh-CN" altLang="en-US" dirty="0">
                  <a:solidFill>
                    <a:schemeClr val="bg1"/>
                  </a:solidFill>
                  <a:latin typeface="Franklin Gothic Book"/>
                  <a:ea typeface="黑体" panose="02010609060101010101" charset="-122"/>
                </a:rPr>
                <a:t>汉语书</a:t>
              </a:r>
              <a:endParaRPr lang="zh-CN" altLang="en-US" dirty="0">
                <a:solidFill>
                  <a:schemeClr val="bg1"/>
                </a:solidFill>
                <a:latin typeface="Franklin Gothic Book"/>
                <a:ea typeface="黑体" panose="02010609060101010101" charset="-122"/>
              </a:endParaRPr>
            </a:p>
          </p:txBody>
        </p:sp>
        <p:sp>
          <p:nvSpPr>
            <p:cNvPr id="26631" name="AutoShape 36"/>
            <p:cNvSpPr/>
            <p:nvPr/>
          </p:nvSpPr>
          <p:spPr>
            <a:xfrm>
              <a:off x="4921" y="1358"/>
              <a:ext cx="576" cy="300"/>
            </a:xfrm>
            <a:prstGeom prst="borderCallout1">
              <a:avLst>
                <a:gd name="adj1" fmla="val 24000"/>
                <a:gd name="adj2" fmla="val -8333"/>
                <a:gd name="adj3" fmla="val -49667"/>
                <a:gd name="adj4" fmla="val -50694"/>
              </a:avLst>
            </a:prstGeom>
            <a:noFill/>
            <a:ln w="9525" cap="rnd" cmpd="sng">
              <a:solidFill>
                <a:schemeClr val="tx2"/>
              </a:solidFill>
              <a:prstDash val="sysDot"/>
              <a:miter/>
              <a:headEnd type="none" w="med" len="med"/>
              <a:tailEnd type="none" w="med" len="med"/>
            </a:ln>
          </p:spPr>
          <p:txBody>
            <a:bodyPr/>
            <a:lstStyle/>
            <a:p>
              <a:pPr algn="ctr"/>
              <a:r>
                <a:rPr lang="zh-CN" altLang="en-US" dirty="0">
                  <a:solidFill>
                    <a:schemeClr val="bg1"/>
                  </a:solidFill>
                  <a:latin typeface="Franklin Gothic Book"/>
                  <a:ea typeface="黑体" panose="02010609060101010101" charset="-122"/>
                </a:rPr>
                <a:t>英语书</a:t>
              </a:r>
              <a:endParaRPr lang="zh-CN" altLang="en-US" dirty="0">
                <a:solidFill>
                  <a:schemeClr val="bg1"/>
                </a:solidFill>
                <a:latin typeface="Franklin Gothic Book"/>
                <a:ea typeface="黑体" panose="02010609060101010101" charset="-122"/>
              </a:endParaRPr>
            </a:p>
          </p:txBody>
        </p:sp>
        <p:sp>
          <p:nvSpPr>
            <p:cNvPr id="26632" name="AutoShape 37"/>
            <p:cNvSpPr/>
            <p:nvPr/>
          </p:nvSpPr>
          <p:spPr>
            <a:xfrm>
              <a:off x="4921" y="949"/>
              <a:ext cx="576" cy="300"/>
            </a:xfrm>
            <a:prstGeom prst="borderCallout1">
              <a:avLst>
                <a:gd name="adj1" fmla="val 24000"/>
                <a:gd name="adj2" fmla="val -8333"/>
                <a:gd name="adj3" fmla="val -16333"/>
                <a:gd name="adj4" fmla="val -47745"/>
              </a:avLst>
            </a:prstGeom>
            <a:noFill/>
            <a:ln w="9525" cap="rnd" cmpd="sng">
              <a:solidFill>
                <a:schemeClr val="tx2"/>
              </a:solidFill>
              <a:prstDash val="sysDot"/>
              <a:miter/>
              <a:headEnd type="none" w="med" len="med"/>
              <a:tailEnd type="none" w="med" len="med"/>
            </a:ln>
          </p:spPr>
          <p:txBody>
            <a:bodyPr/>
            <a:lstStyle/>
            <a:p>
              <a:pPr algn="ctr"/>
              <a:r>
                <a:rPr lang="zh-CN" altLang="en-US" dirty="0">
                  <a:solidFill>
                    <a:schemeClr val="bg1"/>
                  </a:solidFill>
                  <a:latin typeface="Franklin Gothic Book"/>
                  <a:ea typeface="黑体" panose="02010609060101010101" charset="-122"/>
                </a:rPr>
                <a:t>词典</a:t>
              </a:r>
              <a:endParaRPr lang="zh-CN" altLang="en-US" dirty="0">
                <a:solidFill>
                  <a:schemeClr val="bg1"/>
                </a:solidFill>
                <a:latin typeface="Franklin Gothic Book"/>
                <a:ea typeface="黑体" panose="02010609060101010101" charset="-122"/>
              </a:endParaRPr>
            </a:p>
          </p:txBody>
        </p:sp>
        <p:sp>
          <p:nvSpPr>
            <p:cNvPr id="26633" name="Line 38"/>
            <p:cNvSpPr/>
            <p:nvPr/>
          </p:nvSpPr>
          <p:spPr>
            <a:xfrm rot="-5400000">
              <a:off x="1791" y="2296"/>
              <a:ext cx="363" cy="0"/>
            </a:xfrm>
            <a:prstGeom prst="line">
              <a:avLst/>
            </a:prstGeom>
            <a:ln w="28575" cap="flat" cmpd="sng">
              <a:solidFill>
                <a:srgbClr val="663300"/>
              </a:solidFill>
              <a:prstDash val="solid"/>
              <a:headEnd type="arrow" w="med" len="med"/>
              <a:tailEnd type="arrow" w="med" len="med"/>
            </a:ln>
          </p:spPr>
        </p:sp>
        <p:sp>
          <p:nvSpPr>
            <p:cNvPr id="26634" name="Line 39"/>
            <p:cNvSpPr/>
            <p:nvPr/>
          </p:nvSpPr>
          <p:spPr>
            <a:xfrm rot="-5400000">
              <a:off x="3878" y="2114"/>
              <a:ext cx="363" cy="0"/>
            </a:xfrm>
            <a:prstGeom prst="line">
              <a:avLst/>
            </a:prstGeom>
            <a:ln w="28575" cap="flat" cmpd="sng">
              <a:solidFill>
                <a:srgbClr val="663300"/>
              </a:solidFill>
              <a:prstDash val="solid"/>
              <a:headEnd type="arrow" w="med" len="med"/>
              <a:tailEnd type="arrow" w="med" len="med"/>
            </a:ln>
          </p:spPr>
        </p:sp>
      </p:grpSp>
      <p:sp>
        <p:nvSpPr>
          <p:cNvPr id="26626" name="Text Box 12"/>
          <p:cNvSpPr txBox="1"/>
          <p:nvPr/>
        </p:nvSpPr>
        <p:spPr>
          <a:xfrm>
            <a:off x="761365" y="383540"/>
            <a:ext cx="2689860" cy="398780"/>
          </a:xfrm>
          <a:prstGeom prst="rect">
            <a:avLst/>
          </a:prstGeom>
          <a:noFill/>
          <a:ln w="9525">
            <a:noFill/>
          </a:ln>
        </p:spPr>
        <p:txBody>
          <a:bodyPr wrap="square">
            <a:spAutoFit/>
          </a:bodyPr>
          <a:lstStyle/>
          <a:p>
            <a:pPr>
              <a:spcBef>
                <a:spcPct val="50000"/>
              </a:spcBef>
            </a:pPr>
            <a:r>
              <a:rPr lang="zh-CN" altLang="en-US" sz="2000" b="1" dirty="0">
                <a:solidFill>
                  <a:srgbClr val="0070C0"/>
                </a:solidFill>
                <a:latin typeface="宋体" panose="02010600030101010101" pitchFamily="2" charset="-122"/>
              </a:rPr>
              <a:t>课文 </a:t>
            </a:r>
            <a:r>
              <a:rPr lang="en-US" altLang="zh-CN" sz="2000" b="1">
                <a:solidFill>
                  <a:srgbClr val="0070C0"/>
                </a:solidFill>
                <a:latin typeface="宋体" panose="02010600030101010101" pitchFamily="2" charset="-122"/>
              </a:rPr>
              <a:t>Texts</a:t>
            </a:r>
            <a:r>
              <a:rPr lang="zh-CN" altLang="en-US" sz="2000" b="1" dirty="0">
                <a:solidFill>
                  <a:srgbClr val="0070C0"/>
                </a:solidFill>
                <a:latin typeface="宋体" panose="02010600030101010101" pitchFamily="2" charset="-122"/>
              </a:rPr>
              <a:t>（二）</a:t>
            </a:r>
            <a:endParaRPr lang="zh-CN" altLang="en-US" sz="2000" b="1" dirty="0">
              <a:solidFill>
                <a:srgbClr val="0070C0"/>
              </a:solidFill>
              <a:latin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rPr>
              <a:t>生词</a:t>
            </a:r>
            <a:endParaRPr lang="zh-CN" altLang="en-US" b="1" dirty="0">
              <a:solidFill>
                <a:srgbClr val="C00000"/>
              </a:solidFill>
            </a:endParaRPr>
          </a:p>
        </p:txBody>
      </p:sp>
      <p:sp>
        <p:nvSpPr>
          <p:cNvPr id="3" name="内容占位符 2"/>
          <p:cNvSpPr>
            <a:spLocks noGrp="1"/>
          </p:cNvSpPr>
          <p:nvPr>
            <p:ph idx="1"/>
          </p:nvPr>
        </p:nvSpPr>
        <p:spPr>
          <a:xfrm>
            <a:off x="796925" y="1582420"/>
            <a:ext cx="5690235" cy="4324350"/>
          </a:xfrm>
        </p:spPr>
        <p:txBody>
          <a:bodyPr wrap="square">
            <a:spAutoFit/>
          </a:bodyPr>
          <a:lstStyle/>
          <a:p>
            <a:pPr>
              <a:lnSpc>
                <a:spcPct val="80000"/>
              </a:lnSpc>
              <a:spcBef>
                <a:spcPct val="50000"/>
              </a:spcBef>
            </a:pPr>
            <a:r>
              <a:rPr lang="zh-CN" altLang="en-US" sz="3200" dirty="0">
                <a:solidFill>
                  <a:schemeClr val="bg1"/>
                </a:solidFill>
                <a:latin typeface="楷体" panose="02010609060101010101" pitchFamily="49" charset="-122"/>
                <a:ea typeface="楷体" panose="02010609060101010101" pitchFamily="49" charset="-122"/>
                <a:cs typeface="楷体" panose="02010609060101010101" pitchFamily="49" charset="-122"/>
              </a:rPr>
              <a:t>房间</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fánɡ</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jiān</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room</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桌子</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zhuō</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z</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i     desk</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椅子</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yǐ</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zǐ</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chair</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书架</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shū</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jià</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bookshelf</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柜子</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ɡuì</a:t>
            </a: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z</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i        cabinet</a:t>
            </a:r>
            <a:endPar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墙qiánɡ</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wall</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把</a:t>
            </a:r>
            <a:r>
              <a:rPr lang="zh-CN" altLang="en-US" sz="32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bǎ</a:t>
            </a:r>
            <a:r>
              <a:rPr lang="en-US" altLang="zh-CN" sz="32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measure word </a:t>
            </a:r>
            <a:endParaRPr lang="en-US" altLang="zh-CN" sz="32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内容占位符 2"/>
          <p:cNvSpPr txBox="1"/>
          <p:nvPr/>
        </p:nvSpPr>
        <p:spPr>
          <a:xfrm>
            <a:off x="6884670" y="1902460"/>
            <a:ext cx="4493895" cy="3044825"/>
          </a:xfrm>
          <a:prstGeom prst="rect">
            <a:avLst/>
          </a:prstGeom>
        </p:spPr>
        <p:txBody>
          <a:bodyPr vert="horz" wrap="square" lIns="91440" tIns="45720" rIns="91440" bIns="45720" rtlCol="0">
            <a:sp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里lǐ</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inside</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外wài</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outside</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上shànɡ</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upside</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左zuǒ</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left</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80000"/>
              </a:lnSpc>
              <a:spcBef>
                <a:spcPct val="50000"/>
              </a:spcBef>
            </a:pP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右yòu</a:t>
            </a:r>
            <a:r>
              <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right</a:t>
            </a:r>
            <a:endParaRPr lang="en-US" altLang="zh-CN"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房间 </a:t>
            </a:r>
            <a:r>
              <a:rPr lang="en-US" altLang="zh-CN" dirty="0">
                <a:solidFill>
                  <a:srgbClr val="C00000"/>
                </a:solidFill>
              </a:rPr>
              <a:t>f</a:t>
            </a:r>
            <a:r>
              <a:rPr lang="zh-CN" altLang="en-US" dirty="0">
                <a:solidFill>
                  <a:srgbClr val="C00000"/>
                </a:solidFill>
              </a:rPr>
              <a:t>ángjiān</a:t>
            </a:r>
            <a:br>
              <a:rPr lang="en-US" altLang="zh-CN" dirty="0">
                <a:solidFill>
                  <a:srgbClr val="C00000"/>
                </a:solidFill>
              </a:rPr>
            </a:br>
            <a:r>
              <a:rPr lang="en-US" altLang="zh-CN" dirty="0">
                <a:solidFill>
                  <a:srgbClr val="C00000"/>
                </a:solidFill>
              </a:rPr>
              <a:t>[room]</a:t>
            </a:r>
            <a:br>
              <a:rPr lang="en-US" altLang="zh-CN" dirty="0">
                <a:solidFill>
                  <a:srgbClr val="C00000"/>
                </a:solidFill>
              </a:rPr>
            </a:br>
            <a:endParaRPr lang="zh-CN" altLang="en-US" dirty="0">
              <a:solidFill>
                <a:srgbClr val="C00000"/>
              </a:solidFill>
            </a:endParaRPr>
          </a:p>
        </p:txBody>
      </p:sp>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文本框 6"/>
          <p:cNvSpPr txBox="1"/>
          <p:nvPr/>
        </p:nvSpPr>
        <p:spPr>
          <a:xfrm>
            <a:off x="726122" y="2928583"/>
            <a:ext cx="10434955" cy="1930337"/>
          </a:xfrm>
          <a:prstGeom prst="rect">
            <a:avLst/>
          </a:prstGeom>
          <a:noFill/>
        </p:spPr>
        <p:txBody>
          <a:bodyPr wrap="square" rtlCol="0">
            <a:spAutoFit/>
          </a:bodyPr>
          <a:lstStyle/>
          <a:p>
            <a:pPr>
              <a:lnSpc>
                <a:spcPct val="150000"/>
              </a:lnSpc>
            </a:pPr>
            <a:r>
              <a:rPr lang="zh-CN" altLang="en-US" sz="2800" spc="300" dirty="0">
                <a:solidFill>
                  <a:schemeClr val="bg1"/>
                </a:solidFill>
                <a:latin typeface="楷体" panose="02010609060101010101" pitchFamily="49" charset="-122"/>
                <a:ea typeface="楷体" panose="02010609060101010101" pitchFamily="49" charset="-122"/>
              </a:rPr>
              <a:t>这是我的房间。</a:t>
            </a:r>
            <a:endParaRPr lang="zh-CN" altLang="en-US" sz="2800" spc="300" dirty="0">
              <a:solidFill>
                <a:schemeClr val="bg1"/>
              </a:solidFill>
              <a:latin typeface="楷体" panose="02010609060101010101" pitchFamily="49" charset="-122"/>
              <a:ea typeface="楷体" panose="02010609060101010101" pitchFamily="49" charset="-122"/>
            </a:endParaRPr>
          </a:p>
          <a:p>
            <a:pPr>
              <a:lnSpc>
                <a:spcPct val="150000"/>
              </a:lnSpc>
            </a:pPr>
            <a:endParaRPr lang="en-US" altLang="zh-CN" sz="2800" dirty="0">
              <a:solidFill>
                <a:schemeClr val="bg1"/>
              </a:solidFill>
              <a:latin typeface="楷体" panose="02010609060101010101" pitchFamily="49" charset="-122"/>
              <a:ea typeface="楷体" panose="02010609060101010101" pitchFamily="49" charset="-122"/>
            </a:endParaRPr>
          </a:p>
          <a:p>
            <a:pPr>
              <a:lnSpc>
                <a:spcPct val="150000"/>
              </a:lnSpc>
            </a:pPr>
            <a:r>
              <a:rPr lang="zh-CN" altLang="en-US" sz="2800" spc="600" dirty="0">
                <a:solidFill>
                  <a:schemeClr val="bg1"/>
                </a:solidFill>
                <a:latin typeface="楷体" panose="02010609060101010101" pitchFamily="49" charset="-122"/>
                <a:ea typeface="楷体" panose="02010609060101010101" pitchFamily="49" charset="-122"/>
              </a:rPr>
              <a:t>干净的房间。</a:t>
            </a:r>
            <a:endParaRPr lang="en-US" altLang="zh-CN" sz="2800" spc="600" dirty="0">
              <a:solidFill>
                <a:schemeClr val="bg1"/>
              </a:solidFill>
              <a:latin typeface="楷体" panose="02010609060101010101" pitchFamily="49" charset="-122"/>
              <a:ea typeface="楷体" panose="02010609060101010101" pitchFamily="49" charset="-122"/>
            </a:endParaRPr>
          </a:p>
        </p:txBody>
      </p:sp>
      <p:pic>
        <p:nvPicPr>
          <p:cNvPr id="5" name="图片 4" descr="629063"/>
          <p:cNvPicPr>
            <a:picLocks noChangeAspect="1"/>
          </p:cNvPicPr>
          <p:nvPr/>
        </p:nvPicPr>
        <p:blipFill>
          <a:blip r:embed="rId1"/>
          <a:stretch>
            <a:fillRect/>
          </a:stretch>
        </p:blipFill>
        <p:spPr>
          <a:xfrm>
            <a:off x="6060440" y="222885"/>
            <a:ext cx="2475865" cy="2475865"/>
          </a:xfrm>
          <a:prstGeom prst="rect">
            <a:avLst/>
          </a:prstGeom>
        </p:spPr>
      </p:pic>
      <p:pic>
        <p:nvPicPr>
          <p:cNvPr id="8" name="图片 7" descr="515219"/>
          <p:cNvPicPr>
            <a:picLocks noChangeAspect="1"/>
          </p:cNvPicPr>
          <p:nvPr/>
        </p:nvPicPr>
        <p:blipFill>
          <a:blip r:embed="rId2"/>
          <a:stretch>
            <a:fillRect/>
          </a:stretch>
        </p:blipFill>
        <p:spPr>
          <a:xfrm>
            <a:off x="8536305" y="222885"/>
            <a:ext cx="2475865" cy="2475865"/>
          </a:xfrm>
          <a:prstGeom prst="rect">
            <a:avLst/>
          </a:prstGeom>
        </p:spPr>
      </p:pic>
      <p:sp>
        <p:nvSpPr>
          <p:cNvPr id="9" name="文本框 8"/>
          <p:cNvSpPr txBox="1"/>
          <p:nvPr/>
        </p:nvSpPr>
        <p:spPr>
          <a:xfrm>
            <a:off x="726122" y="2763749"/>
            <a:ext cx="6096000" cy="369332"/>
          </a:xfrm>
          <a:prstGeom prst="rect">
            <a:avLst/>
          </a:prstGeom>
          <a:noFill/>
        </p:spPr>
        <p:txBody>
          <a:bodyPr wrap="square">
            <a:spAutoFit/>
          </a:bodyPr>
          <a:lstStyle/>
          <a:p>
            <a:r>
              <a:rPr lang="zh-CN" altLang="en-US" dirty="0">
                <a:solidFill>
                  <a:schemeClr val="bg1"/>
                </a:solidFill>
              </a:rPr>
              <a:t>zhè shì wǒ de fáng jiān 。 </a:t>
            </a:r>
            <a:endParaRPr lang="zh-CN" altLang="en-US" dirty="0">
              <a:solidFill>
                <a:schemeClr val="bg1"/>
              </a:solidFill>
            </a:endParaRPr>
          </a:p>
        </p:txBody>
      </p:sp>
      <p:sp>
        <p:nvSpPr>
          <p:cNvPr id="10" name="文本框 9"/>
          <p:cNvSpPr txBox="1"/>
          <p:nvPr/>
        </p:nvSpPr>
        <p:spPr>
          <a:xfrm>
            <a:off x="646111" y="3787359"/>
            <a:ext cx="6096000" cy="646331"/>
          </a:xfrm>
          <a:prstGeom prst="rect">
            <a:avLst/>
          </a:prstGeom>
          <a:noFill/>
        </p:spPr>
        <p:txBody>
          <a:bodyPr wrap="square">
            <a:spAutoFit/>
          </a:bodyPr>
          <a:lstStyle/>
          <a:p>
            <a:endParaRPr lang="en-US" altLang="zh-CN" dirty="0">
              <a:solidFill>
                <a:schemeClr val="bg1"/>
              </a:solidFill>
            </a:endParaRPr>
          </a:p>
          <a:p>
            <a:r>
              <a:rPr lang="zh-CN" altLang="en-US" dirty="0">
                <a:solidFill>
                  <a:schemeClr val="bg1"/>
                </a:solidFill>
              </a:rPr>
              <a:t>gān jìng de fáng jiān 。 </a:t>
            </a:r>
            <a:endParaRPr lang="zh-CN" altLang="en-US" dirty="0">
              <a:solidFill>
                <a:schemeClr val="bg1"/>
              </a:solidFill>
            </a:endParaRPr>
          </a:p>
        </p:txBody>
      </p:sp>
      <p:pic>
        <p:nvPicPr>
          <p:cNvPr id="11" name="图片 10"/>
          <p:cNvPicPr>
            <a:picLocks noChangeAspect="1"/>
          </p:cNvPicPr>
          <p:nvPr/>
        </p:nvPicPr>
        <p:blipFill>
          <a:blip r:embed="rId3"/>
          <a:stretch>
            <a:fillRect/>
          </a:stretch>
        </p:blipFill>
        <p:spPr>
          <a:xfrm>
            <a:off x="6248400" y="2983313"/>
            <a:ext cx="4450080" cy="342841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桌子 </a:t>
            </a:r>
            <a:r>
              <a:rPr lang="en-US" altLang="zh-CN" dirty="0" err="1">
                <a:solidFill>
                  <a:srgbClr val="C00000"/>
                </a:solidFill>
              </a:rPr>
              <a:t>zhuō</a:t>
            </a:r>
            <a:r>
              <a:rPr lang="en-US" altLang="zh-CN" dirty="0">
                <a:solidFill>
                  <a:srgbClr val="C00000"/>
                </a:solidFill>
              </a:rPr>
              <a:t> zi</a:t>
            </a:r>
            <a:r>
              <a:rPr lang="zh-CN" altLang="en-US" dirty="0">
                <a:solidFill>
                  <a:srgbClr val="C00000"/>
                </a:solidFill>
              </a:rPr>
              <a:t> </a:t>
            </a:r>
            <a:endParaRPr lang="zh-CN" altLang="en-US" dirty="0">
              <a:solidFill>
                <a:srgbClr val="C00000"/>
              </a:solidFill>
            </a:endParaRPr>
          </a:p>
        </p:txBody>
      </p:sp>
      <p:sp>
        <p:nvSpPr>
          <p:cNvPr id="4" name="AutoShape 2" descr="墙的笔顺"/>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文本框 6"/>
          <p:cNvSpPr txBox="1"/>
          <p:nvPr/>
        </p:nvSpPr>
        <p:spPr>
          <a:xfrm>
            <a:off x="348455" y="2501615"/>
            <a:ext cx="11190289" cy="2576667"/>
          </a:xfrm>
          <a:prstGeom prst="rect">
            <a:avLst/>
          </a:prstGeom>
          <a:noFill/>
        </p:spPr>
        <p:txBody>
          <a:bodyPr wrap="square" rtlCol="0">
            <a:spAutoFit/>
          </a:bodyPr>
          <a:lstStyle/>
          <a:p>
            <a:pPr>
              <a:lnSpc>
                <a:spcPct val="150000"/>
              </a:lnSpc>
            </a:pPr>
            <a:r>
              <a:rPr lang="zh-CN" altLang="en-US" sz="2800" dirty="0">
                <a:solidFill>
                  <a:schemeClr val="bg1"/>
                </a:solidFill>
                <a:latin typeface="楷体" panose="02010609060101010101" pitchFamily="49" charset="-122"/>
                <a:ea typeface="楷体" panose="02010609060101010101" pitchFamily="49" charset="-122"/>
                <a:cs typeface="+mj-cs"/>
              </a:rPr>
              <a:t>例句：</a:t>
            </a:r>
            <a:endParaRPr lang="en-US" altLang="zh-CN" sz="2800" dirty="0">
              <a:solidFill>
                <a:schemeClr val="bg1"/>
              </a:solidFill>
              <a:latin typeface="楷体" panose="02010609060101010101" pitchFamily="49" charset="-122"/>
              <a:ea typeface="楷体" panose="02010609060101010101" pitchFamily="49" charset="-122"/>
              <a:cs typeface="+mj-cs"/>
            </a:endParaRPr>
          </a:p>
          <a:p>
            <a:pPr marL="571500" indent="-571500">
              <a:lnSpc>
                <a:spcPct val="150000"/>
              </a:lnSpc>
              <a:buFont typeface="Arial" panose="020B0604020202020204" pitchFamily="34" charset="0"/>
              <a:buChar char="•"/>
            </a:pPr>
            <a:r>
              <a:rPr lang="zh-CN" altLang="en-US" sz="2800" spc="600" dirty="0">
                <a:solidFill>
                  <a:schemeClr val="bg1"/>
                </a:solidFill>
                <a:latin typeface="楷体" panose="02010609060101010101" pitchFamily="49" charset="-122"/>
                <a:ea typeface="楷体" panose="02010609060101010101" pitchFamily="49" charset="-122"/>
                <a:cs typeface="+mj-cs"/>
              </a:rPr>
              <a:t>桌子上有本字典。</a:t>
            </a:r>
            <a:endParaRPr lang="en-US" altLang="zh-CN" sz="2800" spc="600" dirty="0">
              <a:solidFill>
                <a:schemeClr val="bg1"/>
              </a:solidFill>
              <a:latin typeface="楷体" panose="02010609060101010101" pitchFamily="49" charset="-122"/>
              <a:ea typeface="楷体" panose="02010609060101010101" pitchFamily="49" charset="-122"/>
              <a:cs typeface="+mj-cs"/>
            </a:endParaRPr>
          </a:p>
          <a:p>
            <a:pPr marL="571500" indent="-571500">
              <a:lnSpc>
                <a:spcPct val="150000"/>
              </a:lnSpc>
              <a:buFont typeface="Arial" panose="020B0604020202020204" pitchFamily="34" charset="0"/>
              <a:buChar char="•"/>
            </a:pPr>
            <a:endParaRPr lang="en-US" altLang="zh-CN" sz="2800" dirty="0">
              <a:solidFill>
                <a:schemeClr val="bg1"/>
              </a:solidFill>
              <a:latin typeface="楷体" panose="02010609060101010101" pitchFamily="49" charset="-122"/>
              <a:ea typeface="楷体" panose="02010609060101010101" pitchFamily="49" charset="-122"/>
              <a:cs typeface="+mj-cs"/>
            </a:endParaRPr>
          </a:p>
          <a:p>
            <a:pPr marL="571500" indent="-571500">
              <a:lnSpc>
                <a:spcPct val="150000"/>
              </a:lnSpc>
              <a:buFont typeface="Arial" panose="020B0604020202020204" pitchFamily="34" charset="0"/>
              <a:buChar char="•"/>
            </a:pPr>
            <a:r>
              <a:rPr lang="zh-CN" altLang="en-US" sz="2800" dirty="0">
                <a:solidFill>
                  <a:schemeClr val="bg1"/>
                </a:solidFill>
                <a:latin typeface="楷体" panose="02010609060101010101" pitchFamily="49" charset="-122"/>
                <a:ea typeface="楷体" panose="02010609060101010101" pitchFamily="49" charset="-122"/>
                <a:cs typeface="+mj-cs"/>
              </a:rPr>
              <a:t>我的桌子在左边。</a:t>
            </a:r>
            <a:endParaRPr lang="en-US" altLang="zh-CN" sz="2800" dirty="0">
              <a:solidFill>
                <a:schemeClr val="bg1"/>
              </a:solidFill>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1"/>
          <a:stretch>
            <a:fillRect/>
          </a:stretch>
        </p:blipFill>
        <p:spPr>
          <a:xfrm>
            <a:off x="6618422" y="0"/>
            <a:ext cx="2253434" cy="2253434"/>
          </a:xfrm>
          <a:prstGeom prst="rect">
            <a:avLst/>
          </a:prstGeom>
        </p:spPr>
      </p:pic>
      <p:pic>
        <p:nvPicPr>
          <p:cNvPr id="3" name="图片 2" descr="927263"/>
          <p:cNvPicPr>
            <a:picLocks noChangeAspect="1"/>
          </p:cNvPicPr>
          <p:nvPr/>
        </p:nvPicPr>
        <p:blipFill>
          <a:blip r:embed="rId2"/>
          <a:stretch>
            <a:fillRect/>
          </a:stretch>
        </p:blipFill>
        <p:spPr>
          <a:xfrm>
            <a:off x="8871856" y="0"/>
            <a:ext cx="2253434" cy="2253434"/>
          </a:xfrm>
          <a:prstGeom prst="rect">
            <a:avLst/>
          </a:prstGeom>
        </p:spPr>
      </p:pic>
      <p:sp>
        <p:nvSpPr>
          <p:cNvPr id="12" name="文本框 11"/>
          <p:cNvSpPr txBox="1"/>
          <p:nvPr/>
        </p:nvSpPr>
        <p:spPr>
          <a:xfrm>
            <a:off x="522422" y="1036533"/>
            <a:ext cx="6096000" cy="637675"/>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〖table〗</a:t>
            </a:r>
            <a:endParaRPr kumimoji="0" lang="en-US" altLang="zh-CN"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6" name="文本框 15"/>
          <p:cNvSpPr txBox="1"/>
          <p:nvPr/>
        </p:nvSpPr>
        <p:spPr>
          <a:xfrm>
            <a:off x="762000" y="3054391"/>
            <a:ext cx="6096000" cy="369332"/>
          </a:xfrm>
          <a:prstGeom prst="rect">
            <a:avLst/>
          </a:prstGeom>
          <a:noFill/>
        </p:spPr>
        <p:txBody>
          <a:bodyPr wrap="square">
            <a:spAutoFit/>
          </a:bodyPr>
          <a:lstStyle/>
          <a:p>
            <a:r>
              <a:rPr lang="pl-PL" altLang="zh-CN" dirty="0">
                <a:solidFill>
                  <a:schemeClr val="bg1"/>
                </a:solidFill>
              </a:rPr>
              <a:t>zhuō zi shàng yǒu běn zì diǎn </a:t>
            </a:r>
            <a:r>
              <a:rPr lang="zh-CN" altLang="pl-PL" dirty="0">
                <a:solidFill>
                  <a:schemeClr val="bg1"/>
                </a:solidFill>
              </a:rPr>
              <a:t>。</a:t>
            </a:r>
            <a:endParaRPr lang="en-US" altLang="zh-CN" dirty="0">
              <a:solidFill>
                <a:schemeClr val="bg1"/>
              </a:solidFill>
            </a:endParaRPr>
          </a:p>
        </p:txBody>
      </p:sp>
      <p:sp>
        <p:nvSpPr>
          <p:cNvPr id="18" name="文本框 17"/>
          <p:cNvSpPr txBox="1"/>
          <p:nvPr/>
        </p:nvSpPr>
        <p:spPr>
          <a:xfrm>
            <a:off x="762000" y="4011193"/>
            <a:ext cx="6096000" cy="646331"/>
          </a:xfrm>
          <a:prstGeom prst="rect">
            <a:avLst/>
          </a:prstGeom>
          <a:noFill/>
        </p:spPr>
        <p:txBody>
          <a:bodyPr wrap="square">
            <a:spAutoFit/>
          </a:bodyPr>
          <a:lstStyle/>
          <a:p>
            <a:endParaRPr lang="zh-CN" altLang="pl-PL" dirty="0">
              <a:solidFill>
                <a:schemeClr val="bg1"/>
              </a:solidFill>
            </a:endParaRPr>
          </a:p>
          <a:p>
            <a:r>
              <a:rPr lang="zh-CN" altLang="pl-PL" dirty="0">
                <a:solidFill>
                  <a:schemeClr val="bg1"/>
                </a:solidFill>
              </a:rPr>
              <a:t> </a:t>
            </a:r>
            <a:r>
              <a:rPr lang="pl-PL" altLang="zh-CN" dirty="0">
                <a:solidFill>
                  <a:schemeClr val="bg1"/>
                </a:solidFill>
              </a:rPr>
              <a:t>wǒ de zhuō zi zài zuǒ bian </a:t>
            </a:r>
            <a:r>
              <a:rPr lang="zh-CN" altLang="pl-PL" dirty="0">
                <a:solidFill>
                  <a:schemeClr val="bg1"/>
                </a:solidFill>
              </a:rPr>
              <a:t>。 </a:t>
            </a:r>
            <a:endParaRPr lang="zh-CN" altLang="en-US" dirty="0">
              <a:solidFill>
                <a:schemeClr val="bg1"/>
              </a:solidFill>
            </a:endParaRPr>
          </a:p>
        </p:txBody>
      </p:sp>
      <p:sp>
        <p:nvSpPr>
          <p:cNvPr id="22" name="文本框 21"/>
          <p:cNvSpPr txBox="1"/>
          <p:nvPr/>
        </p:nvSpPr>
        <p:spPr>
          <a:xfrm>
            <a:off x="646111" y="3706713"/>
            <a:ext cx="6096000" cy="369332"/>
          </a:xfrm>
          <a:prstGeom prst="rect">
            <a:avLst/>
          </a:prstGeom>
          <a:noFill/>
        </p:spPr>
        <p:txBody>
          <a:bodyPr wrap="square">
            <a:spAutoFit/>
          </a:bodyPr>
          <a:lstStyle/>
          <a:p>
            <a:r>
              <a:rPr lang="en-US" altLang="zh-CN" dirty="0">
                <a:solidFill>
                  <a:schemeClr val="bg1"/>
                </a:solidFill>
              </a:rPr>
              <a:t>There is a dictionary on the table.</a:t>
            </a:r>
            <a:endParaRPr lang="en-US" altLang="zh-CN" dirty="0">
              <a:solidFill>
                <a:schemeClr val="bg1"/>
              </a:solidFill>
            </a:endParaRPr>
          </a:p>
        </p:txBody>
      </p:sp>
      <p:sp>
        <p:nvSpPr>
          <p:cNvPr id="26" name="文本框 25"/>
          <p:cNvSpPr txBox="1"/>
          <p:nvPr/>
        </p:nvSpPr>
        <p:spPr>
          <a:xfrm>
            <a:off x="1036320" y="5078282"/>
            <a:ext cx="6096000" cy="369332"/>
          </a:xfrm>
          <a:prstGeom prst="rect">
            <a:avLst/>
          </a:prstGeom>
          <a:noFill/>
        </p:spPr>
        <p:txBody>
          <a:bodyPr wrap="square">
            <a:spAutoFit/>
          </a:bodyPr>
          <a:lstStyle/>
          <a:p>
            <a:r>
              <a:rPr lang="en-US" altLang="zh-CN" dirty="0">
                <a:solidFill>
                  <a:schemeClr val="bg1"/>
                </a:solidFill>
              </a:rPr>
              <a:t>My desk is on the left.</a:t>
            </a:r>
            <a:endParaRPr lang="zh-CN" altLang="en-US"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639" y="2636307"/>
            <a:ext cx="4042433" cy="40424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711" y="702100"/>
            <a:ext cx="9404723" cy="1400530"/>
          </a:xfrm>
        </p:spPr>
        <p:txBody>
          <a:bodyPr/>
          <a:lstStyle/>
          <a:p>
            <a:r>
              <a:rPr lang="zh-CN" altLang="en-US" dirty="0">
                <a:solidFill>
                  <a:srgbClr val="C00000"/>
                </a:solidFill>
              </a:rPr>
              <a:t>椅子 </a:t>
            </a:r>
            <a:r>
              <a:rPr lang="en-US" altLang="zh-CN" sz="4400" dirty="0" err="1">
                <a:solidFill>
                  <a:srgbClr val="C00000"/>
                </a:solidFill>
              </a:rPr>
              <a:t>yǐ</a:t>
            </a:r>
            <a:r>
              <a:rPr lang="en-US" altLang="zh-CN" sz="4400" dirty="0">
                <a:solidFill>
                  <a:srgbClr val="C00000"/>
                </a:solidFill>
              </a:rPr>
              <a:t> zi </a:t>
            </a:r>
            <a:endParaRPr lang="zh-CN" altLang="en-US" dirty="0">
              <a:solidFill>
                <a:srgbClr val="C00000"/>
              </a:solidFill>
            </a:endParaRPr>
          </a:p>
        </p:txBody>
      </p:sp>
      <p:pic>
        <p:nvPicPr>
          <p:cNvPr id="5" name="内容占位符 4"/>
          <p:cNvPicPr>
            <a:picLocks noGrp="1" noChangeAspect="1"/>
          </p:cNvPicPr>
          <p:nvPr>
            <p:ph idx="1"/>
          </p:nvPr>
        </p:nvPicPr>
        <p:blipFill>
          <a:blip r:embed="rId1"/>
          <a:stretch>
            <a:fillRect/>
          </a:stretch>
        </p:blipFill>
        <p:spPr>
          <a:xfrm>
            <a:off x="6371565" y="52705"/>
            <a:ext cx="2340000" cy="2340000"/>
          </a:xfrm>
        </p:spPr>
      </p:pic>
      <p:sp>
        <p:nvSpPr>
          <p:cNvPr id="6" name="文本框 5"/>
          <p:cNvSpPr txBox="1"/>
          <p:nvPr/>
        </p:nvSpPr>
        <p:spPr>
          <a:xfrm>
            <a:off x="460838" y="2346232"/>
            <a:ext cx="11190289" cy="2576667"/>
          </a:xfrm>
          <a:prstGeom prst="rect">
            <a:avLst/>
          </a:prstGeom>
          <a:noFill/>
        </p:spPr>
        <p:txBody>
          <a:bodyPr wrap="square" rtlCol="0">
            <a:spAutoFit/>
          </a:bodyPr>
          <a:lstStyle/>
          <a:p>
            <a:pPr>
              <a:lnSpc>
                <a:spcPct val="150000"/>
              </a:lnSpc>
            </a:pPr>
            <a:r>
              <a:rPr lang="zh-CN" altLang="en-US" sz="2800" dirty="0">
                <a:solidFill>
                  <a:schemeClr val="bg1"/>
                </a:solidFill>
                <a:latin typeface="楷体" panose="02010609060101010101" pitchFamily="49" charset="-122"/>
                <a:ea typeface="楷体" panose="02010609060101010101" pitchFamily="49" charset="-122"/>
                <a:cs typeface="+mj-cs"/>
              </a:rPr>
              <a:t>例句：</a:t>
            </a: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ct val="150000"/>
              </a:lnSpc>
            </a:pP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ct val="150000"/>
              </a:lnSpc>
            </a:pPr>
            <a:r>
              <a:rPr lang="zh-CN" altLang="en-US" sz="2800" dirty="0">
                <a:solidFill>
                  <a:schemeClr val="bg1"/>
                </a:solidFill>
                <a:latin typeface="楷体" panose="02010609060101010101" pitchFamily="49" charset="-122"/>
                <a:ea typeface="楷体" panose="02010609060101010101" pitchFamily="49" charset="-122"/>
                <a:cs typeface="+mj-cs"/>
              </a:rPr>
              <a:t>我的椅子在 桌子 旁边。</a:t>
            </a:r>
            <a:endParaRPr lang="en-US" altLang="zh-CN" sz="2800" dirty="0">
              <a:solidFill>
                <a:schemeClr val="bg1"/>
              </a:solidFill>
              <a:latin typeface="楷体" panose="02010609060101010101" pitchFamily="49" charset="-122"/>
              <a:ea typeface="楷体" panose="02010609060101010101" pitchFamily="49" charset="-122"/>
              <a:cs typeface="+mj-cs"/>
            </a:endParaRPr>
          </a:p>
          <a:p>
            <a:pPr>
              <a:lnSpc>
                <a:spcPct val="150000"/>
              </a:lnSpc>
            </a:pPr>
            <a:r>
              <a:rPr lang="en-US" altLang="zh-CN" sz="2800" dirty="0">
                <a:solidFill>
                  <a:schemeClr val="bg1"/>
                </a:solidFill>
                <a:latin typeface="楷体" panose="02010609060101010101" pitchFamily="49" charset="-122"/>
                <a:ea typeface="楷体" panose="02010609060101010101" pitchFamily="49" charset="-122"/>
                <a:cs typeface="+mj-cs"/>
              </a:rPr>
              <a:t>My chair is beside the table.</a:t>
            </a:r>
            <a:endParaRPr lang="en-US" altLang="zh-CN" sz="2800" dirty="0">
              <a:solidFill>
                <a:schemeClr val="bg1"/>
              </a:solidFill>
              <a:latin typeface="楷体" panose="02010609060101010101" pitchFamily="49" charset="-122"/>
              <a:ea typeface="楷体" panose="02010609060101010101" pitchFamily="49" charset="-122"/>
              <a:cs typeface="+mj-cs"/>
            </a:endParaRPr>
          </a:p>
        </p:txBody>
      </p:sp>
      <p:pic>
        <p:nvPicPr>
          <p:cNvPr id="3" name="图片 2" descr="927263"/>
          <p:cNvPicPr>
            <a:picLocks noChangeAspect="1"/>
          </p:cNvPicPr>
          <p:nvPr/>
        </p:nvPicPr>
        <p:blipFill>
          <a:blip r:embed="rId2"/>
          <a:stretch>
            <a:fillRect/>
          </a:stretch>
        </p:blipFill>
        <p:spPr>
          <a:xfrm>
            <a:off x="8711565" y="52705"/>
            <a:ext cx="2340000" cy="2340000"/>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639" y="2636307"/>
            <a:ext cx="4042433" cy="40424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p:cNvSpPr txBox="1"/>
          <p:nvPr/>
        </p:nvSpPr>
        <p:spPr>
          <a:xfrm>
            <a:off x="460838" y="1391677"/>
            <a:ext cx="6096000" cy="637675"/>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〖chair〗</a:t>
            </a:r>
            <a:endParaRPr kumimoji="0" lang="en-US" altLang="zh-CN"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4" name="文本框 13"/>
          <p:cNvSpPr txBox="1"/>
          <p:nvPr/>
        </p:nvSpPr>
        <p:spPr>
          <a:xfrm>
            <a:off x="540873" y="3473136"/>
            <a:ext cx="6096000" cy="369332"/>
          </a:xfrm>
          <a:prstGeom prst="rect">
            <a:avLst/>
          </a:prstGeom>
          <a:noFill/>
        </p:spPr>
        <p:txBody>
          <a:bodyPr wrap="square">
            <a:spAutoFit/>
          </a:bodyPr>
          <a:lstStyle/>
          <a:p>
            <a:r>
              <a:rPr lang="pl-PL" altLang="zh-CN" dirty="0">
                <a:solidFill>
                  <a:schemeClr val="bg1"/>
                </a:solidFill>
              </a:rPr>
              <a:t>wǒ de </a:t>
            </a:r>
            <a:r>
              <a:rPr lang="en-US" altLang="zh-CN" dirty="0">
                <a:solidFill>
                  <a:schemeClr val="bg1"/>
                </a:solidFill>
              </a:rPr>
              <a:t> </a:t>
            </a:r>
            <a:r>
              <a:rPr lang="pl-PL" altLang="zh-CN" dirty="0">
                <a:solidFill>
                  <a:schemeClr val="bg1"/>
                </a:solidFill>
              </a:rPr>
              <a:t>yǐ zi </a:t>
            </a:r>
            <a:r>
              <a:rPr lang="en-US" altLang="zh-CN" dirty="0">
                <a:solidFill>
                  <a:schemeClr val="bg1"/>
                </a:solidFill>
              </a:rPr>
              <a:t>  </a:t>
            </a:r>
            <a:r>
              <a:rPr lang="pl-PL" altLang="zh-CN" dirty="0">
                <a:solidFill>
                  <a:schemeClr val="bg1"/>
                </a:solidFill>
              </a:rPr>
              <a:t>zài </a:t>
            </a:r>
            <a:r>
              <a:rPr lang="en-US" altLang="zh-CN" dirty="0">
                <a:solidFill>
                  <a:schemeClr val="bg1"/>
                </a:solidFill>
              </a:rPr>
              <a:t> </a:t>
            </a:r>
            <a:r>
              <a:rPr lang="pl-PL" altLang="zh-CN" dirty="0">
                <a:solidFill>
                  <a:schemeClr val="bg1"/>
                </a:solidFill>
              </a:rPr>
              <a:t>zhuō zi </a:t>
            </a:r>
            <a:r>
              <a:rPr lang="en-US" altLang="zh-CN" dirty="0">
                <a:solidFill>
                  <a:schemeClr val="bg1"/>
                </a:solidFill>
              </a:rPr>
              <a:t> </a:t>
            </a:r>
            <a:r>
              <a:rPr lang="pl-PL" altLang="zh-CN" dirty="0">
                <a:solidFill>
                  <a:schemeClr val="bg1"/>
                </a:solidFill>
              </a:rPr>
              <a:t>páng biān </a:t>
            </a:r>
            <a:r>
              <a:rPr lang="zh-CN" altLang="pl-PL" dirty="0">
                <a:solidFill>
                  <a:schemeClr val="bg1"/>
                </a:solidFill>
              </a:rPr>
              <a:t>。 </a:t>
            </a:r>
            <a:endParaRPr lang="zh-CN" altLang="en-US" dirty="0">
              <a:solidFill>
                <a:schemeClr val="bg1"/>
              </a:solidFill>
            </a:endParaRPr>
          </a:p>
        </p:txBody>
      </p:sp>
    </p:spTree>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8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84"/>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TAG_VERSION" val="1.0"/>
  <p:tag name="KSO_WM_BEAUTIFY_FLAG" val="#wm#"/>
  <p:tag name="KSO_WM_TEMPLATE_CATEGORY" val="custom"/>
  <p:tag name="KSO_WM_TEMPLATE_INDEX" val="20204584"/>
  <p:tag name="KSO_WM_TEMPLATE_SUBCATEGORY" val="0"/>
  <p:tag name="KSO_WM_TEMPLATE_MASTER_TYPE" val="1"/>
  <p:tag name="KSO_WM_TEMPLATE_COLOR_TYPE" val="1"/>
  <p:tag name="KSO_WM_TEMPLATE_MASTER_THUMB_INDEX" val="12"/>
  <p:tag name="KSO_WM_TEMPLATE_THUMBS_INDEX" val="1、4、7、9、12、16、20、23、24、25、26、27、30、33、37、41、44、45、4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TABLE_BEAUTIFY" val="smartTable{6ae054f1-522b-4e54-acb1-edb0299d3999}"/>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426_7*a*1"/>
  <p:tag name="KSO_WM_TEMPLATE_CATEGORY" val="custom"/>
  <p:tag name="KSO_WM_TEMPLATE_INDEX" val="20205426"/>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24"/>
  <p:tag name="KSO_WM_UNIT_TYPE" val="a"/>
  <p:tag name="KSO_WM_UNIT_INDEX" val="1"/>
</p:tagLst>
</file>

<file path=ppt/tags/tag14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426_7*e*1"/>
  <p:tag name="KSO_WM_TEMPLATE_CATEGORY" val="custom"/>
  <p:tag name="KSO_WM_TEMPLATE_INDEX" val="20205426"/>
  <p:tag name="KSO_WM_UNIT_LAYERLEVEL" val="1"/>
  <p:tag name="KSO_WM_TAG_VERSION" val="1.0"/>
  <p:tag name="KSO_WM_BEAUTIFY_FLAG" val="#wm#"/>
  <p:tag name="KSO_WM_UNIT_PRESET_TEXT" val="01"/>
  <p:tag name="KSO_WM_UNIT_NOCLEAR" val="0"/>
  <p:tag name="KSO_WM_UNIT_VALUE" val="4"/>
  <p:tag name="KSO_WM_UNIT_TYPE" val="e"/>
  <p:tag name="KSO_WM_UNIT_INDEX" val="1"/>
</p:tagLst>
</file>

<file path=ppt/tags/tag143.xml><?xml version="1.0" encoding="utf-8"?>
<p:tagLst xmlns:p="http://schemas.openxmlformats.org/presentationml/2006/main">
  <p:tag name="KSO_WM_BEAUTIFY_FLAG" val="#wm#"/>
  <p:tag name="KSO_WM_TEMPLATE_CATEGORY" val="custom"/>
  <p:tag name="KSO_WM_TEMPLATE_INDEX" val="20205426"/>
  <p:tag name="KSO_WM_SLIDE_ID" val="custom20205426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e"/>
  <p:tag name="KSO_WM_SLIDE_LAYOUT_CNT" val="1_1"/>
</p:tagLst>
</file>

<file path=ppt/tags/tag144.xml><?xml version="1.0" encoding="utf-8"?>
<p:tagLst xmlns:p="http://schemas.openxmlformats.org/presentationml/2006/main">
  <p:tag name="KSO_WM_UNIT_ISCONTENTSTITLE" val="0"/>
  <p:tag name="KSO_WM_UNIT_NOCLEAR" val="0"/>
  <p:tag name="KSO_WM_UNIT_HIGHLIGHT" val="0"/>
  <p:tag name="KSO_WM_UNIT_COMPATIBLE" val="1"/>
  <p:tag name="KSO_WM_UNIT_DIAGRAM_ISNUMVISUAL" val="0"/>
  <p:tag name="KSO_WM_UNIT_DIAGRAM_ISREFERUNIT" val="0"/>
  <p:tag name="KSO_WM_UNIT_TYPE" val="e"/>
  <p:tag name="KSO_WM_UNIT_INDEX" val="1"/>
  <p:tag name="KSO_WM_UNIT_ID" val="custom20203884_7*e*1"/>
  <p:tag name="KSO_WM_TEMPLATE_CATEGORY" val="custom"/>
  <p:tag name="KSO_WM_TEMPLATE_INDEX" val="20203884"/>
  <p:tag name="KSO_WM_UNIT_LAYERLEVEL" val="1"/>
  <p:tag name="KSO_WM_TAG_VERSION" val="1.0"/>
  <p:tag name="KSO_WM_BEAUTIFY_FLAG" val="#wm#"/>
  <p:tag name="KSO_WM_UNIT_VALUE" val="0"/>
  <p:tag name="KSO_WM_UNIT_PRESET_TEXT" val="1"/>
</p:tagLst>
</file>

<file path=ppt/tags/tag145.xml><?xml version="1.0" encoding="utf-8"?>
<p:tagLst xmlns:p="http://schemas.openxmlformats.org/presentationml/2006/main">
  <p:tag name="KSO_WM_UNIT_TABLE_BEAUTIFY" val="smartTable{33ffa696-26c2-4e28-85b7-a8d98b1726aa}"/>
</p:tagLst>
</file>

<file path=ppt/tags/tag146.xml><?xml version="1.0" encoding="utf-8"?>
<p:tagLst xmlns:p="http://schemas.openxmlformats.org/presentationml/2006/main">
  <p:tag name="KSO_WM_UNIT_TABLE_BEAUTIFY" val="smartTable{33ffa696-26c2-4e28-85b7-a8d98b1726aa}"/>
</p:tagLst>
</file>

<file path=ppt/tags/tag147.xml><?xml version="1.0" encoding="utf-8"?>
<p:tagLst xmlns:p="http://schemas.openxmlformats.org/presentationml/2006/main">
  <p:tag name="KSO_WM_UNIT_TABLE_BEAUTIFY" val="smartTable{33ffa696-26c2-4e28-85b7-a8d98b1726aa}"/>
</p:tagLst>
</file>

<file path=ppt/tags/tag148.xml><?xml version="1.0" encoding="utf-8"?>
<p:tagLst xmlns:p="http://schemas.openxmlformats.org/presentationml/2006/main">
  <p:tag name="KSO_WM_UNIT_TABLE_BEAUTIFY" val="smartTable{33ffa696-26c2-4e28-85b7-a8d98b1726aa}"/>
</p:tagLst>
</file>

<file path=ppt/tags/tag149.xml><?xml version="1.0" encoding="utf-8"?>
<p:tagLst xmlns:p="http://schemas.openxmlformats.org/presentationml/2006/main">
  <p:tag name="KSO_WM_UNIT_TABLE_BEAUTIFY" val="smartTable{33ffa696-26c2-4e28-85b7-a8d98b1726aa}"/>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ABLE_BEAUTIFY" val="smartTable{33ffa696-26c2-4e28-85b7-a8d98b1726aa}"/>
</p:tagLst>
</file>

<file path=ppt/tags/tag151.xml><?xml version="1.0" encoding="utf-8"?>
<p:tagLst xmlns:p="http://schemas.openxmlformats.org/presentationml/2006/main">
  <p:tag name="KSO_WM_UNIT_TABLE_BEAUTIFY" val="smartTable{33ffa696-26c2-4e28-85b7-a8d98b1726aa}"/>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离子">
  <a:themeElements>
    <a:clrScheme name="黄橙色">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WPS主题色">
      <a:dk1>
        <a:srgbClr val="000000"/>
      </a:dk1>
      <a:lt1>
        <a:srgbClr val="FFFFFF"/>
      </a:lt1>
      <a:dk2>
        <a:srgbClr val="EAEFEF"/>
      </a:dk2>
      <a:lt2>
        <a:srgbClr val="FBFCFC"/>
      </a:lt2>
      <a:accent1>
        <a:srgbClr val="50B7C1"/>
      </a:accent1>
      <a:accent2>
        <a:srgbClr val="47A6D9"/>
      </a:accent2>
      <a:accent3>
        <a:srgbClr val="5591E4"/>
      </a:accent3>
      <a:accent4>
        <a:srgbClr val="7579D7"/>
      </a:accent4>
      <a:accent5>
        <a:srgbClr val="9F62B2"/>
      </a:accent5>
      <a:accent6>
        <a:srgbClr val="C1507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6911</Words>
  <Application>WPS 演示</Application>
  <PresentationFormat>宽屏</PresentationFormat>
  <Paragraphs>627</Paragraphs>
  <Slides>51</Slides>
  <Notes>1</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51</vt:i4>
      </vt:variant>
    </vt:vector>
  </HeadingPairs>
  <TitlesOfParts>
    <vt:vector size="78" baseType="lpstr">
      <vt:lpstr>Arial</vt:lpstr>
      <vt:lpstr>宋体</vt:lpstr>
      <vt:lpstr>Wingdings</vt:lpstr>
      <vt:lpstr>Wingdings 3</vt:lpstr>
      <vt:lpstr>Symbol</vt:lpstr>
      <vt:lpstr>Arial</vt:lpstr>
      <vt:lpstr>微软雅黑</vt:lpstr>
      <vt:lpstr>汉仪旗黑-85S</vt:lpstr>
      <vt:lpstr>黑体</vt:lpstr>
      <vt:lpstr>Franklin Gothic Book</vt:lpstr>
      <vt:lpstr>华文楷体</vt:lpstr>
      <vt:lpstr>Times New Roman</vt:lpstr>
      <vt:lpstr>楷体</vt:lpstr>
      <vt:lpstr>华文新魏</vt:lpstr>
      <vt:lpstr>Century Gothic</vt:lpstr>
      <vt:lpstr>Arial Unicode MS</vt:lpstr>
      <vt:lpstr>等线</vt:lpstr>
      <vt:lpstr>Century Gothic</vt:lpstr>
      <vt:lpstr>Franklin Gothic Book</vt:lpstr>
      <vt:lpstr>Segoe UI Semibold</vt:lpstr>
      <vt:lpstr>Tahoma</vt:lpstr>
      <vt:lpstr>Franklin Gothic Medium</vt:lpstr>
      <vt:lpstr>Times New Roman Regular</vt:lpstr>
      <vt:lpstr>Corbel</vt:lpstr>
      <vt:lpstr>Calibri</vt:lpstr>
      <vt:lpstr>离子</vt:lpstr>
      <vt:lpstr>2_Office 主题​​</vt:lpstr>
      <vt:lpstr>国际妇女节 International Women’s Day   祝妈妈妇女节快乐 Happy Women's Day to Mom</vt:lpstr>
      <vt:lpstr>PowerPoint 演示文稿</vt:lpstr>
      <vt:lpstr>PowerPoint 演示文稿</vt:lpstr>
      <vt:lpstr>PowerPoint 演示文稿</vt:lpstr>
      <vt:lpstr>第八课 墙上有一张地图</vt:lpstr>
      <vt:lpstr>生词</vt:lpstr>
      <vt:lpstr>房间 fángjiān [room] </vt:lpstr>
      <vt:lpstr>桌子 zhuō zi </vt:lpstr>
      <vt:lpstr>椅子 yǐ zi </vt:lpstr>
      <vt:lpstr>柜子 guì zi  </vt:lpstr>
      <vt:lpstr>书架 shū jià 	</vt:lpstr>
      <vt:lpstr>墙 qiáng [wall]</vt:lpstr>
      <vt:lpstr>PowerPoint 演示文稿</vt:lpstr>
      <vt:lpstr>PowerPoint 演示文稿</vt:lpstr>
      <vt:lpstr>PowerPoint 演示文稿</vt:lpstr>
      <vt:lpstr>上(边) shàng biān 	 </vt:lpstr>
      <vt:lpstr>PowerPoint 演示文稿</vt:lpstr>
      <vt:lpstr>生词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Pictophonetic Characters</vt:lpstr>
      <vt:lpstr>PowerPoint 演示文稿</vt:lpstr>
      <vt:lpstr>PowerPoint 演示文稿</vt:lpstr>
      <vt:lpstr>New radicals</vt:lpstr>
      <vt:lpstr>PowerPoint 演示文稿</vt:lpstr>
      <vt:lpstr>PowerPoint 演示文稿</vt:lpstr>
      <vt:lpstr>PowerPoint 演示文稿</vt:lpstr>
      <vt:lpstr>Language points and text（2））</vt:lpstr>
      <vt:lpstr>Shàng；Xià；Zuǒ；Yòu</vt:lpstr>
      <vt:lpstr>Pángbiān    Zhōngjiān</vt:lpstr>
      <vt:lpstr>PowerPoint 演示文稿</vt:lpstr>
      <vt:lpstr>……呢？ne (a modal particle) </vt:lpstr>
      <vt:lpstr>……呢？ne </vt:lpstr>
      <vt:lpstr>生词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第八课 墙上有一张地图</dc:title>
  <dc:creator>迪 毛</dc:creator>
  <cp:lastModifiedBy>Σ(っ °Д °;)っ</cp:lastModifiedBy>
  <cp:revision>99</cp:revision>
  <dcterms:created xsi:type="dcterms:W3CDTF">2021-04-23T07:19:00Z</dcterms:created>
  <dcterms:modified xsi:type="dcterms:W3CDTF">2022-04-19T06:08:50Z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6AB10C5A24D44E44BCE754B3F0777F56</vt:lpwstr>
  </property>
  <property fmtid="{D5CDD505-2E9C-101B-9397-08002B2CF9AE}" pid="3" name="KSOProductBuildVer">
    <vt:lpwstr>2052-11.1.0.11365</vt:lpwstr>
  </property>
</Properties>
</file>